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tiff" ContentType="image/tiff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69"/>
  </p:notesMasterIdLst>
  <p:handoutMasterIdLst>
    <p:handoutMasterId r:id="rId70"/>
  </p:handoutMasterIdLst>
  <p:sldIdLst>
    <p:sldId id="256" r:id="rId2"/>
    <p:sldId id="552" r:id="rId3"/>
    <p:sldId id="548" r:id="rId4"/>
    <p:sldId id="604" r:id="rId5"/>
    <p:sldId id="526" r:id="rId6"/>
    <p:sldId id="601" r:id="rId7"/>
    <p:sldId id="551" r:id="rId8"/>
    <p:sldId id="560" r:id="rId9"/>
    <p:sldId id="550" r:id="rId10"/>
    <p:sldId id="561" r:id="rId11"/>
    <p:sldId id="562" r:id="rId12"/>
    <p:sldId id="568" r:id="rId13"/>
    <p:sldId id="565" r:id="rId14"/>
    <p:sldId id="570" r:id="rId15"/>
    <p:sldId id="571" r:id="rId16"/>
    <p:sldId id="581" r:id="rId17"/>
    <p:sldId id="594" r:id="rId18"/>
    <p:sldId id="593" r:id="rId19"/>
    <p:sldId id="564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82" r:id="rId28"/>
    <p:sldId id="603" r:id="rId29"/>
    <p:sldId id="583" r:id="rId30"/>
    <p:sldId id="589" r:id="rId31"/>
    <p:sldId id="590" r:id="rId32"/>
    <p:sldId id="584" r:id="rId33"/>
    <p:sldId id="605" r:id="rId34"/>
    <p:sldId id="606" r:id="rId35"/>
    <p:sldId id="611" r:id="rId36"/>
    <p:sldId id="616" r:id="rId37"/>
    <p:sldId id="613" r:id="rId38"/>
    <p:sldId id="617" r:id="rId39"/>
    <p:sldId id="615" r:id="rId40"/>
    <p:sldId id="618" r:id="rId41"/>
    <p:sldId id="619" r:id="rId42"/>
    <p:sldId id="620" r:id="rId43"/>
    <p:sldId id="623" r:id="rId44"/>
    <p:sldId id="624" r:id="rId45"/>
    <p:sldId id="625" r:id="rId46"/>
    <p:sldId id="626" r:id="rId47"/>
    <p:sldId id="627" r:id="rId48"/>
    <p:sldId id="628" r:id="rId49"/>
    <p:sldId id="629" r:id="rId50"/>
    <p:sldId id="630" r:id="rId51"/>
    <p:sldId id="631" r:id="rId52"/>
    <p:sldId id="632" r:id="rId53"/>
    <p:sldId id="633" r:id="rId54"/>
    <p:sldId id="634" r:id="rId55"/>
    <p:sldId id="642" r:id="rId56"/>
    <p:sldId id="636" r:id="rId57"/>
    <p:sldId id="637" r:id="rId58"/>
    <p:sldId id="638" r:id="rId59"/>
    <p:sldId id="639" r:id="rId60"/>
    <p:sldId id="640" r:id="rId61"/>
    <p:sldId id="641" r:id="rId62"/>
    <p:sldId id="648" r:id="rId63"/>
    <p:sldId id="592" r:id="rId64"/>
    <p:sldId id="643" r:id="rId65"/>
    <p:sldId id="644" r:id="rId66"/>
    <p:sldId id="645" r:id="rId67"/>
    <p:sldId id="646" r:id="rId68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0000"/>
    <a:srgbClr val="FF0000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/>
    <p:restoredTop sz="76117"/>
  </p:normalViewPr>
  <p:slideViewPr>
    <p:cSldViewPr>
      <p:cViewPr>
        <p:scale>
          <a:sx n="90" d="100"/>
          <a:sy n="90" d="100"/>
        </p:scale>
        <p:origin x="-588" y="13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6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FB3FD292-32D1-6C4D-85A1-30A8ACCEEF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64826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363" y="0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50075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FDF172CA-8731-3644-BC80-3D4F20EB6B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196185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548D278-8B55-B84B-B9B1-18121125F2AD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xmlns="" val="39088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5851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CDN addresses</a:t>
            </a:r>
            <a:r>
              <a:rPr lang="en-US" baseline="0" dirty="0" smtClean="0"/>
              <a:t> all these issues, by building a coordinated global infrastructure of caches in almost all edge ISPs.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addresses the security/authentication issues by contracting directly with content providers.</a:t>
            </a:r>
          </a:p>
          <a:p>
            <a:r>
              <a:rPr lang="en-US" baseline="0" dirty="0" smtClean="0"/>
              <a:t>It addresses the fine-grained control over when/where the content is cached since it can dynamically XXX</a:t>
            </a:r>
          </a:p>
          <a:p>
            <a:r>
              <a:rPr lang="en-US" dirty="0" smtClean="0"/>
              <a:t>It addresses the cold-start</a:t>
            </a:r>
            <a:r>
              <a:rPr lang="en-US" baseline="0" dirty="0" smtClean="0"/>
              <a:t> problem by proactively replicating content on many edge serves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it is a win-win solution for both ISPs and CP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494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6044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260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55267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318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basic function of mapping system is to</a:t>
            </a:r>
            <a:r>
              <a:rPr lang="en-US" baseline="0" dirty="0" smtClean="0"/>
              <a:t> map XXX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key ideas: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XXX</a:t>
            </a:r>
          </a:p>
          <a:p>
            <a:endParaRPr lang="en-US" baseline="0" dirty="0" smtClean="0"/>
          </a:p>
          <a:p>
            <a:r>
              <a:rPr lang="en-US" baseline="0" dirty="0" smtClean="0"/>
              <a:t>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65458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Mapping system uses two steps</a:t>
            </a:r>
            <a:r>
              <a:rPr lang="en-US" baseline="0" dirty="0" smtClean="0"/>
              <a:t> to map a client to a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9951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34355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9154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65987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EDNS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40427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let’s introduce</a:t>
            </a:r>
            <a:r>
              <a:rPr lang="en-US" baseline="0" dirty="0" smtClean="0"/>
              <a:t> a recent trend in DNS techniques, called EDNS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motivation is the recent emergence of third-party DNS resolvers totally breaks the DNS-based redirection.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03676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8387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40600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care about video?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62689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So how</a:t>
            </a:r>
            <a:r>
              <a:rPr lang="en-US" baseline="0" dirty="0" smtClean="0"/>
              <a:t> video is delivered today?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36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205309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DE08BE-2CCF-204B-BB79-5B3A769122A4}" type="slidenum">
              <a:rPr lang="en-US" sz="1900"/>
              <a:pPr/>
              <a:t>37</a:t>
            </a:fld>
            <a:endParaRPr lang="en-US" sz="19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xmlns="" val="76411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3167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617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133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69433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59DB41C-44E7-D74F-A08A-4DF16125C90F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561EF5-CAA9-AE49-A51B-FB6358A2EACF}" type="slidenum">
              <a:rPr lang="en-US" sz="1900"/>
              <a:pPr/>
              <a:t>41</a:t>
            </a:fld>
            <a:endParaRPr lang="en-US" sz="1900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5149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3174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E101F7-92E2-E549-88A4-AE43477852DF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CF3EC16-4F90-4943-9D05-192C61E240EE}" type="slidenum">
              <a:rPr lang="en-US" sz="1900"/>
              <a:pPr/>
              <a:t>43</a:t>
            </a:fld>
            <a:endParaRPr lang="en-US" sz="1900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45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146C74A-45FD-8E46-B081-DD53BA65D491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2B8749B-C032-E241-940D-20A3574F1F23}" type="slidenum">
              <a:rPr lang="en-US" sz="1900"/>
              <a:pPr/>
              <a:t>44</a:t>
            </a:fld>
            <a:endParaRPr lang="en-US" sz="1900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xmlns="" val="362070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3AECF5-5208-7D45-8CC2-7076BA5E5920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C80E25A-6A43-574E-A487-59C6C016F67C}" type="slidenum">
              <a:rPr lang="en-US" sz="1900"/>
              <a:pPr/>
              <a:t>45</a:t>
            </a:fld>
            <a:endParaRPr lang="en-US" sz="1900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4661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4CF031-FEDC-6548-BC8C-EBDA33C199FF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F5B89F-2412-3A47-8B94-E8AEE7DEFCA0}" type="slidenum">
              <a:rPr lang="en-US" sz="1900"/>
              <a:pPr/>
              <a:t>46</a:t>
            </a:fld>
            <a:endParaRPr lang="en-US" sz="19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6385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9D8C8F-5A28-6441-8CC9-68FA7DC0904D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2B1F81-D861-9041-9234-EDCC1849AAA2}" type="slidenum">
              <a:rPr lang="en-US" sz="1900"/>
              <a:pPr/>
              <a:t>47</a:t>
            </a:fld>
            <a:endParaRPr lang="en-US" sz="19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094235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64694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44507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4765DE-AF00-C849-9BC2-0FF4F231C8A7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6758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9D1FE7-65E8-9942-AA1F-0A956E29525C}" type="slidenum">
              <a:rPr lang="en-US" sz="1900"/>
              <a:pPr/>
              <a:t>50</a:t>
            </a:fld>
            <a:endParaRPr lang="en-US" sz="1900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657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91565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81AA38-4ABB-5F46-A96B-BFE91137FD7F}" type="datetime1">
              <a:rPr lang="en-US" sz="1900"/>
              <a:pPr/>
              <a:t>4/25/2019</a:t>
            </a:fld>
            <a:endParaRPr lang="en-US" sz="1900"/>
          </a:p>
        </p:txBody>
      </p:sp>
      <p:sp>
        <p:nvSpPr>
          <p:cNvPr id="6861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070" tIns="53035" rIns="106070" bIns="53035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CD4154E-BFF7-E542-8380-F40DA2181425}" type="slidenum">
              <a:rPr lang="en-US" sz="1900"/>
              <a:pPr/>
              <a:t>52</a:t>
            </a:fld>
            <a:endParaRPr lang="en-US" sz="1900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871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53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1649654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We know that video streaming</a:t>
            </a:r>
            <a:r>
              <a:rPr lang="en-US" baseline="0" dirty="0" smtClean="0"/>
              <a:t> uses 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Content Management System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1492066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55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974803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16283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57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402632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58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680104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59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504658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944300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2337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033343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78142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38115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3388" y="549275"/>
            <a:ext cx="3654425" cy="274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Content Management System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4C8E15-2BB3-934E-8FA8-38C7DDEBE0FE}" type="slidenum">
              <a:rPr lang="en-US" sz="1900"/>
              <a:pPr/>
              <a:t>67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xmlns="" val="1073210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016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motivation of CDN is</a:t>
            </a:r>
            <a:r>
              <a:rPr lang="en-US" baseline="0" dirty="0" smtClean="0"/>
              <a:t> very similar to that of CCN and other data-oriented systems.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Starting from the 90s</a:t>
            </a:r>
            <a:r>
              <a:rPr lang="en-US" baseline="0" smtClean="0"/>
              <a:t>, there is a huge change in traffic pattern: the </a:t>
            </a:r>
            <a:r>
              <a:rPr lang="en-US" baseline="0" dirty="0" smtClean="0"/>
              <a:t>web became very popular, </a:t>
            </a:r>
            <a:r>
              <a:rPr lang="en-US" baseline="0" smtClean="0"/>
              <a:t>and that changes fundam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service model also changed from XXX to XXX</a:t>
            </a:r>
          </a:p>
          <a:p>
            <a:endParaRPr lang="en-US" baseline="0" dirty="0" smtClean="0"/>
          </a:p>
          <a:p>
            <a:r>
              <a:rPr lang="en-US" baseline="0" dirty="0" smtClean="0"/>
              <a:t>Vested interest…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For instance, a one-hour outage could cost one well-known, large online retailer $2.8 million in sales, based on 2009 revenue numbers.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82778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let’s take a closer</a:t>
            </a:r>
            <a:r>
              <a:rPr lang="en-US" baseline="0" dirty="0" smtClean="0"/>
              <a:t> look at the implications of these trends.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0695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72CA-8731-3644-BC80-3D4F20EB6B1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0954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33400" y="1905000"/>
            <a:ext cx="8077200" cy="1676400"/>
            <a:chOff x="336" y="1200"/>
            <a:chExt cx="5088" cy="1056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auto">
            <a:xfrm>
              <a:off x="2880" y="1200"/>
              <a:ext cx="2544" cy="5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auto">
            <a:xfrm>
              <a:off x="2880" y="1728"/>
              <a:ext cx="2544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36" y="1728"/>
              <a:ext cx="2544" cy="52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336" y="1200"/>
              <a:ext cx="2544" cy="5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white">
            <a:xfrm>
              <a:off x="432" y="1296"/>
              <a:ext cx="4896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1" name="Group 9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33" name="Rectangle 1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Rectangle 1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" name="Group 12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31" name="Rectangle 1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" name="Rectangle 1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" name="Group 15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29" name="Rectangle 1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0" name="Rectangle 1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" name="Group 18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27" name="Rectangle 1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" name="Rectangle 2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5" name="Group 21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25" name="Rectangle 2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" name="Group 24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23" name="Rectangle 2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" name="Group 27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21" name="Rectangle 2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Rectangle 2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8" name="Group 30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9" name="Rectangle 3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Rectangle 3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5" name="Group 38"/>
          <p:cNvGrpSpPr>
            <a:grpSpLocks/>
          </p:cNvGrpSpPr>
          <p:nvPr/>
        </p:nvGrpSpPr>
        <p:grpSpPr bwMode="auto">
          <a:xfrm>
            <a:off x="304800" y="77788"/>
            <a:ext cx="8458200" cy="74612"/>
            <a:chOff x="192" y="3840"/>
            <a:chExt cx="5328" cy="47"/>
          </a:xfrm>
        </p:grpSpPr>
        <p:grpSp>
          <p:nvGrpSpPr>
            <p:cNvPr id="36" name="Group 39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58" name="Rectangle 4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" name="Rectangle 4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7" name="Group 42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56" name="Rectangle 4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7" name="Rectangle 4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8" name="Group 45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54" name="Rectangle 4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9" name="Group 48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52" name="Rectangle 4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3" name="Rectangle 5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40" name="Group 51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50" name="Rectangle 5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" name="Rectangle 5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41" name="Group 54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48" name="Rectangle 5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42" name="Group 57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46" name="Rectangle 5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Rectangle 5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43" name="Group 60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44" name="Rectangle 6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5" name="Rectangle 6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60" name="Group 63"/>
          <p:cNvGrpSpPr>
            <a:grpSpLocks/>
          </p:cNvGrpSpPr>
          <p:nvPr/>
        </p:nvGrpSpPr>
        <p:grpSpPr bwMode="auto">
          <a:xfrm>
            <a:off x="304800" y="152400"/>
            <a:ext cx="8458200" cy="74613"/>
            <a:chOff x="192" y="3840"/>
            <a:chExt cx="5328" cy="47"/>
          </a:xfrm>
        </p:grpSpPr>
        <p:grpSp>
          <p:nvGrpSpPr>
            <p:cNvPr id="61" name="Group 64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83" name="Rectangle 65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4" name="Rectangle 66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2" name="Group 67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81" name="Rectangle 68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" name="Rectangle 69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3" name="Group 70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79" name="Rectangle 71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0" name="Rectangle 72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4" name="Group 73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77" name="Rectangle 74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8" name="Rectangle 75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5" name="Group 76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75" name="Rectangle 77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6" name="Rectangle 78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6" name="Group 79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73" name="Rectangle 80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" name="Rectangle 81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7" name="Group 82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71" name="Rectangle 83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Rectangle 84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8" name="Group 85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69" name="Rectangle 86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Rectangle 87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85" name="Group 88"/>
          <p:cNvGrpSpPr>
            <a:grpSpLocks/>
          </p:cNvGrpSpPr>
          <p:nvPr/>
        </p:nvGrpSpPr>
        <p:grpSpPr bwMode="auto">
          <a:xfrm>
            <a:off x="4267200" y="5334000"/>
            <a:ext cx="855663" cy="831850"/>
            <a:chOff x="3216" y="2448"/>
            <a:chExt cx="1979" cy="1729"/>
          </a:xfrm>
        </p:grpSpPr>
        <p:sp>
          <p:nvSpPr>
            <p:cNvPr id="86" name="Line 89"/>
            <p:cNvSpPr>
              <a:spLocks noChangeShapeType="1"/>
            </p:cNvSpPr>
            <p:nvPr/>
          </p:nvSpPr>
          <p:spPr bwMode="auto">
            <a:xfrm flipV="1">
              <a:off x="3888" y="3359"/>
              <a:ext cx="143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3289" y="4065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3947" y="4065"/>
              <a:ext cx="117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89" name="Freeform 92"/>
            <p:cNvSpPr>
              <a:spLocks/>
            </p:cNvSpPr>
            <p:nvPr/>
          </p:nvSpPr>
          <p:spPr bwMode="auto">
            <a:xfrm>
              <a:off x="4152" y="2448"/>
              <a:ext cx="110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0" name="Freeform 93"/>
            <p:cNvSpPr>
              <a:spLocks/>
            </p:cNvSpPr>
            <p:nvPr/>
          </p:nvSpPr>
          <p:spPr bwMode="auto">
            <a:xfrm>
              <a:off x="3605" y="2755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4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4" y="112"/>
                </a:cxn>
                <a:cxn ang="0">
                  <a:pos x="114" y="112"/>
                </a:cxn>
              </a:cxnLst>
              <a:rect l="0" t="0" r="r" b="b"/>
              <a:pathLst>
                <a:path w="114" h="112">
                  <a:moveTo>
                    <a:pt x="112" y="112"/>
                  </a:moveTo>
                  <a:lnTo>
                    <a:pt x="114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4" y="112"/>
                  </a:lnTo>
                  <a:lnTo>
                    <a:pt x="114" y="112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1" name="Freeform 94"/>
            <p:cNvSpPr>
              <a:spLocks/>
            </p:cNvSpPr>
            <p:nvPr/>
          </p:nvSpPr>
          <p:spPr bwMode="auto">
            <a:xfrm>
              <a:off x="4703" y="2752"/>
              <a:ext cx="114" cy="11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114" y="115"/>
                </a:cxn>
                <a:cxn ang="0">
                  <a:pos x="114" y="0"/>
                </a:cxn>
                <a:cxn ang="0">
                  <a:pos x="2" y="0"/>
                </a:cxn>
                <a:cxn ang="0">
                  <a:pos x="2" y="115"/>
                </a:cxn>
                <a:cxn ang="0">
                  <a:pos x="2" y="115"/>
                </a:cxn>
              </a:cxnLst>
              <a:rect l="0" t="0" r="r" b="b"/>
              <a:pathLst>
                <a:path w="114" h="115">
                  <a:moveTo>
                    <a:pt x="0" y="112"/>
                  </a:moveTo>
                  <a:lnTo>
                    <a:pt x="114" y="115"/>
                  </a:lnTo>
                  <a:lnTo>
                    <a:pt x="114" y="0"/>
                  </a:lnTo>
                  <a:lnTo>
                    <a:pt x="2" y="0"/>
                  </a:lnTo>
                  <a:lnTo>
                    <a:pt x="2" y="115"/>
                  </a:lnTo>
                  <a:lnTo>
                    <a:pt x="2" y="115"/>
                  </a:lnTo>
                </a:path>
              </a:pathLst>
            </a:custGeom>
            <a:solidFill>
              <a:srgbClr val="996633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5081" y="3332"/>
              <a:ext cx="114" cy="11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112" y="114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4"/>
                </a:cxn>
                <a:cxn ang="0">
                  <a:pos x="0" y="114"/>
                </a:cxn>
              </a:cxnLst>
              <a:rect l="0" t="0" r="r" b="b"/>
              <a:pathLst>
                <a:path w="112" h="114">
                  <a:moveTo>
                    <a:pt x="0" y="112"/>
                  </a:moveTo>
                  <a:lnTo>
                    <a:pt x="112" y="114"/>
                  </a:lnTo>
                  <a:lnTo>
                    <a:pt x="112" y="0"/>
                  </a:lnTo>
                  <a:lnTo>
                    <a:pt x="0" y="0"/>
                  </a:lnTo>
                  <a:lnTo>
                    <a:pt x="0" y="114"/>
                  </a:lnTo>
                  <a:lnTo>
                    <a:pt x="0" y="114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3" name="Freeform 96"/>
            <p:cNvSpPr>
              <a:spLocks/>
            </p:cNvSpPr>
            <p:nvPr/>
          </p:nvSpPr>
          <p:spPr bwMode="auto">
            <a:xfrm>
              <a:off x="3216" y="3336"/>
              <a:ext cx="114" cy="112"/>
            </a:xfrm>
            <a:custGeom>
              <a:avLst/>
              <a:gdLst/>
              <a:ahLst/>
              <a:cxnLst>
                <a:cxn ang="0">
                  <a:pos x="115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5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rgbClr val="996633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94" name="Group 97"/>
            <p:cNvGrpSpPr>
              <a:grpSpLocks/>
            </p:cNvGrpSpPr>
            <p:nvPr/>
          </p:nvGrpSpPr>
          <p:grpSpPr bwMode="auto">
            <a:xfrm>
              <a:off x="3892" y="2676"/>
              <a:ext cx="631" cy="472"/>
              <a:chOff x="3892" y="2676"/>
              <a:chExt cx="631" cy="472"/>
            </a:xfrm>
          </p:grpSpPr>
          <p:sp>
            <p:nvSpPr>
              <p:cNvPr id="126" name="Freeform 98"/>
              <p:cNvSpPr>
                <a:spLocks/>
              </p:cNvSpPr>
              <p:nvPr/>
            </p:nvSpPr>
            <p:spPr bwMode="auto">
              <a:xfrm>
                <a:off x="4248" y="2686"/>
                <a:ext cx="275" cy="22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3"/>
                  </a:cxn>
                  <a:cxn ang="0">
                    <a:pos x="10" y="19"/>
                  </a:cxn>
                  <a:cxn ang="0">
                    <a:pos x="17" y="14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50" y="2"/>
                  </a:cxn>
                  <a:cxn ang="0">
                    <a:pos x="65" y="0"/>
                  </a:cxn>
                  <a:cxn ang="0">
                    <a:pos x="79" y="0"/>
                  </a:cxn>
                  <a:cxn ang="0">
                    <a:pos x="96" y="4"/>
                  </a:cxn>
                  <a:cxn ang="0">
                    <a:pos x="110" y="11"/>
                  </a:cxn>
                  <a:cxn ang="0">
                    <a:pos x="124" y="23"/>
                  </a:cxn>
                  <a:cxn ang="0">
                    <a:pos x="134" y="33"/>
                  </a:cxn>
                  <a:cxn ang="0">
                    <a:pos x="143" y="42"/>
                  </a:cxn>
                  <a:cxn ang="0">
                    <a:pos x="148" y="52"/>
                  </a:cxn>
                  <a:cxn ang="0">
                    <a:pos x="150" y="59"/>
                  </a:cxn>
                  <a:cxn ang="0">
                    <a:pos x="153" y="66"/>
                  </a:cxn>
                  <a:cxn ang="0">
                    <a:pos x="153" y="73"/>
                  </a:cxn>
                  <a:cxn ang="0">
                    <a:pos x="153" y="78"/>
                  </a:cxn>
                  <a:cxn ang="0">
                    <a:pos x="153" y="81"/>
                  </a:cxn>
                  <a:cxn ang="0">
                    <a:pos x="153" y="81"/>
                  </a:cxn>
                  <a:cxn ang="0">
                    <a:pos x="153" y="81"/>
                  </a:cxn>
                  <a:cxn ang="0">
                    <a:pos x="155" y="78"/>
                  </a:cxn>
                  <a:cxn ang="0">
                    <a:pos x="160" y="76"/>
                  </a:cxn>
                  <a:cxn ang="0">
                    <a:pos x="167" y="73"/>
                  </a:cxn>
                  <a:cxn ang="0">
                    <a:pos x="174" y="71"/>
                  </a:cxn>
                  <a:cxn ang="0">
                    <a:pos x="181" y="69"/>
                  </a:cxn>
                  <a:cxn ang="0">
                    <a:pos x="191" y="69"/>
                  </a:cxn>
                  <a:cxn ang="0">
                    <a:pos x="200" y="71"/>
                  </a:cxn>
                  <a:cxn ang="0">
                    <a:pos x="210" y="73"/>
                  </a:cxn>
                  <a:cxn ang="0">
                    <a:pos x="219" y="81"/>
                  </a:cxn>
                  <a:cxn ang="0">
                    <a:pos x="229" y="90"/>
                  </a:cxn>
                  <a:cxn ang="0">
                    <a:pos x="234" y="97"/>
                  </a:cxn>
                  <a:cxn ang="0">
                    <a:pos x="236" y="107"/>
                  </a:cxn>
                  <a:cxn ang="0">
                    <a:pos x="239" y="116"/>
                  </a:cxn>
                  <a:cxn ang="0">
                    <a:pos x="239" y="124"/>
                  </a:cxn>
                  <a:cxn ang="0">
                    <a:pos x="236" y="131"/>
                  </a:cxn>
                  <a:cxn ang="0">
                    <a:pos x="236" y="138"/>
                  </a:cxn>
                  <a:cxn ang="0">
                    <a:pos x="234" y="143"/>
                  </a:cxn>
                  <a:cxn ang="0">
                    <a:pos x="234" y="145"/>
                  </a:cxn>
                  <a:cxn ang="0">
                    <a:pos x="231" y="145"/>
                  </a:cxn>
                  <a:cxn ang="0">
                    <a:pos x="234" y="147"/>
                  </a:cxn>
                  <a:cxn ang="0">
                    <a:pos x="236" y="147"/>
                  </a:cxn>
                  <a:cxn ang="0">
                    <a:pos x="241" y="152"/>
                  </a:cxn>
                  <a:cxn ang="0">
                    <a:pos x="248" y="157"/>
                  </a:cxn>
                  <a:cxn ang="0">
                    <a:pos x="253" y="164"/>
                  </a:cxn>
                  <a:cxn ang="0">
                    <a:pos x="260" y="174"/>
                  </a:cxn>
                  <a:cxn ang="0">
                    <a:pos x="267" y="183"/>
                  </a:cxn>
                  <a:cxn ang="0">
                    <a:pos x="272" y="195"/>
                  </a:cxn>
                  <a:cxn ang="0">
                    <a:pos x="274" y="212"/>
                  </a:cxn>
                  <a:cxn ang="0">
                    <a:pos x="277" y="228"/>
                  </a:cxn>
                </a:cxnLst>
                <a:rect l="0" t="0" r="r" b="b"/>
                <a:pathLst>
                  <a:path w="277" h="228">
                    <a:moveTo>
                      <a:pt x="0" y="23"/>
                    </a:moveTo>
                    <a:lnTo>
                      <a:pt x="5" y="23"/>
                    </a:lnTo>
                    <a:lnTo>
                      <a:pt x="10" y="19"/>
                    </a:lnTo>
                    <a:lnTo>
                      <a:pt x="17" y="14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79" y="0"/>
                    </a:lnTo>
                    <a:lnTo>
                      <a:pt x="96" y="4"/>
                    </a:lnTo>
                    <a:lnTo>
                      <a:pt x="110" y="11"/>
                    </a:lnTo>
                    <a:lnTo>
                      <a:pt x="124" y="23"/>
                    </a:lnTo>
                    <a:lnTo>
                      <a:pt x="134" y="33"/>
                    </a:lnTo>
                    <a:lnTo>
                      <a:pt x="143" y="42"/>
                    </a:lnTo>
                    <a:lnTo>
                      <a:pt x="148" y="52"/>
                    </a:lnTo>
                    <a:lnTo>
                      <a:pt x="150" y="59"/>
                    </a:lnTo>
                    <a:lnTo>
                      <a:pt x="153" y="66"/>
                    </a:lnTo>
                    <a:lnTo>
                      <a:pt x="153" y="73"/>
                    </a:lnTo>
                    <a:lnTo>
                      <a:pt x="153" y="78"/>
                    </a:lnTo>
                    <a:lnTo>
                      <a:pt x="153" y="81"/>
                    </a:lnTo>
                    <a:lnTo>
                      <a:pt x="153" y="81"/>
                    </a:lnTo>
                    <a:lnTo>
                      <a:pt x="153" y="81"/>
                    </a:lnTo>
                    <a:lnTo>
                      <a:pt x="155" y="78"/>
                    </a:lnTo>
                    <a:lnTo>
                      <a:pt x="160" y="76"/>
                    </a:lnTo>
                    <a:lnTo>
                      <a:pt x="167" y="73"/>
                    </a:lnTo>
                    <a:lnTo>
                      <a:pt x="174" y="71"/>
                    </a:lnTo>
                    <a:lnTo>
                      <a:pt x="181" y="69"/>
                    </a:lnTo>
                    <a:lnTo>
                      <a:pt x="191" y="69"/>
                    </a:lnTo>
                    <a:lnTo>
                      <a:pt x="200" y="71"/>
                    </a:lnTo>
                    <a:lnTo>
                      <a:pt x="210" y="73"/>
                    </a:lnTo>
                    <a:lnTo>
                      <a:pt x="219" y="81"/>
                    </a:lnTo>
                    <a:lnTo>
                      <a:pt x="229" y="90"/>
                    </a:lnTo>
                    <a:lnTo>
                      <a:pt x="234" y="97"/>
                    </a:lnTo>
                    <a:lnTo>
                      <a:pt x="236" y="107"/>
                    </a:lnTo>
                    <a:lnTo>
                      <a:pt x="239" y="116"/>
                    </a:lnTo>
                    <a:lnTo>
                      <a:pt x="239" y="124"/>
                    </a:lnTo>
                    <a:lnTo>
                      <a:pt x="236" y="131"/>
                    </a:lnTo>
                    <a:lnTo>
                      <a:pt x="236" y="138"/>
                    </a:lnTo>
                    <a:lnTo>
                      <a:pt x="234" y="143"/>
                    </a:lnTo>
                    <a:lnTo>
                      <a:pt x="234" y="145"/>
                    </a:lnTo>
                    <a:lnTo>
                      <a:pt x="231" y="145"/>
                    </a:lnTo>
                    <a:lnTo>
                      <a:pt x="234" y="147"/>
                    </a:lnTo>
                    <a:lnTo>
                      <a:pt x="236" y="147"/>
                    </a:lnTo>
                    <a:lnTo>
                      <a:pt x="241" y="152"/>
                    </a:lnTo>
                    <a:lnTo>
                      <a:pt x="248" y="157"/>
                    </a:lnTo>
                    <a:lnTo>
                      <a:pt x="253" y="164"/>
                    </a:lnTo>
                    <a:lnTo>
                      <a:pt x="260" y="174"/>
                    </a:lnTo>
                    <a:lnTo>
                      <a:pt x="267" y="183"/>
                    </a:lnTo>
                    <a:lnTo>
                      <a:pt x="272" y="195"/>
                    </a:lnTo>
                    <a:lnTo>
                      <a:pt x="274" y="212"/>
                    </a:lnTo>
                    <a:lnTo>
                      <a:pt x="277" y="22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7" name="Freeform 99"/>
              <p:cNvSpPr>
                <a:spLocks/>
              </p:cNvSpPr>
              <p:nvPr/>
            </p:nvSpPr>
            <p:spPr bwMode="auto">
              <a:xfrm>
                <a:off x="3892" y="2676"/>
                <a:ext cx="356" cy="238"/>
              </a:xfrm>
              <a:custGeom>
                <a:avLst/>
                <a:gdLst/>
                <a:ahLst/>
                <a:cxnLst>
                  <a:cxn ang="0">
                    <a:pos x="2" y="219"/>
                  </a:cxn>
                  <a:cxn ang="0">
                    <a:pos x="9" y="193"/>
                  </a:cxn>
                  <a:cxn ang="0">
                    <a:pos x="21" y="174"/>
                  </a:cxn>
                  <a:cxn ang="0">
                    <a:pos x="33" y="162"/>
                  </a:cxn>
                  <a:cxn ang="0">
                    <a:pos x="43" y="155"/>
                  </a:cxn>
                  <a:cxn ang="0">
                    <a:pos x="43" y="155"/>
                  </a:cxn>
                  <a:cxn ang="0">
                    <a:pos x="40" y="145"/>
                  </a:cxn>
                  <a:cxn ang="0">
                    <a:pos x="38" y="134"/>
                  </a:cxn>
                  <a:cxn ang="0">
                    <a:pos x="38" y="117"/>
                  </a:cxn>
                  <a:cxn ang="0">
                    <a:pos x="48" y="98"/>
                  </a:cxn>
                  <a:cxn ang="0">
                    <a:pos x="67" y="83"/>
                  </a:cxn>
                  <a:cxn ang="0">
                    <a:pos x="83" y="79"/>
                  </a:cxn>
                  <a:cxn ang="0">
                    <a:pos x="102" y="81"/>
                  </a:cxn>
                  <a:cxn ang="0">
                    <a:pos x="114" y="86"/>
                  </a:cxn>
                  <a:cxn ang="0">
                    <a:pos x="121" y="91"/>
                  </a:cxn>
                  <a:cxn ang="0">
                    <a:pos x="124" y="88"/>
                  </a:cxn>
                  <a:cxn ang="0">
                    <a:pos x="121" y="81"/>
                  </a:cxn>
                  <a:cxn ang="0">
                    <a:pos x="124" y="69"/>
                  </a:cxn>
                  <a:cxn ang="0">
                    <a:pos x="133" y="52"/>
                  </a:cxn>
                  <a:cxn ang="0">
                    <a:pos x="152" y="31"/>
                  </a:cxn>
                  <a:cxn ang="0">
                    <a:pos x="181" y="14"/>
                  </a:cxn>
                  <a:cxn ang="0">
                    <a:pos x="212" y="10"/>
                  </a:cxn>
                  <a:cxn ang="0">
                    <a:pos x="238" y="14"/>
                  </a:cxn>
                  <a:cxn ang="0">
                    <a:pos x="260" y="24"/>
                  </a:cxn>
                  <a:cxn ang="0">
                    <a:pos x="272" y="31"/>
                  </a:cxn>
                  <a:cxn ang="0">
                    <a:pos x="274" y="31"/>
                  </a:cxn>
                  <a:cxn ang="0">
                    <a:pos x="274" y="26"/>
                  </a:cxn>
                  <a:cxn ang="0">
                    <a:pos x="279" y="17"/>
                  </a:cxn>
                  <a:cxn ang="0">
                    <a:pos x="288" y="7"/>
                  </a:cxn>
                  <a:cxn ang="0">
                    <a:pos x="305" y="2"/>
                  </a:cxn>
                  <a:cxn ang="0">
                    <a:pos x="327" y="2"/>
                  </a:cxn>
                  <a:cxn ang="0">
                    <a:pos x="343" y="7"/>
                  </a:cxn>
                  <a:cxn ang="0">
                    <a:pos x="350" y="17"/>
                  </a:cxn>
                  <a:cxn ang="0">
                    <a:pos x="355" y="26"/>
                  </a:cxn>
                  <a:cxn ang="0">
                    <a:pos x="358" y="31"/>
                  </a:cxn>
                </a:cxnLst>
                <a:rect l="0" t="0" r="r" b="b"/>
                <a:pathLst>
                  <a:path w="358" h="236">
                    <a:moveTo>
                      <a:pt x="0" y="236"/>
                    </a:moveTo>
                    <a:lnTo>
                      <a:pt x="2" y="219"/>
                    </a:lnTo>
                    <a:lnTo>
                      <a:pt x="5" y="205"/>
                    </a:lnTo>
                    <a:lnTo>
                      <a:pt x="9" y="193"/>
                    </a:lnTo>
                    <a:lnTo>
                      <a:pt x="14" y="181"/>
                    </a:lnTo>
                    <a:lnTo>
                      <a:pt x="21" y="174"/>
                    </a:lnTo>
                    <a:lnTo>
                      <a:pt x="29" y="167"/>
                    </a:lnTo>
                    <a:lnTo>
                      <a:pt x="33" y="162"/>
                    </a:lnTo>
                    <a:lnTo>
                      <a:pt x="38" y="157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0" y="150"/>
                    </a:lnTo>
                    <a:lnTo>
                      <a:pt x="40" y="145"/>
                    </a:lnTo>
                    <a:lnTo>
                      <a:pt x="38" y="141"/>
                    </a:lnTo>
                    <a:lnTo>
                      <a:pt x="38" y="134"/>
                    </a:lnTo>
                    <a:lnTo>
                      <a:pt x="38" y="124"/>
                    </a:lnTo>
                    <a:lnTo>
                      <a:pt x="38" y="117"/>
                    </a:lnTo>
                    <a:lnTo>
                      <a:pt x="43" y="107"/>
                    </a:lnTo>
                    <a:lnTo>
                      <a:pt x="48" y="98"/>
                    </a:lnTo>
                    <a:lnTo>
                      <a:pt x="55" y="91"/>
                    </a:lnTo>
                    <a:lnTo>
                      <a:pt x="67" y="83"/>
                    </a:lnTo>
                    <a:lnTo>
                      <a:pt x="76" y="81"/>
                    </a:lnTo>
                    <a:lnTo>
                      <a:pt x="83" y="79"/>
                    </a:lnTo>
                    <a:lnTo>
                      <a:pt x="93" y="79"/>
                    </a:lnTo>
                    <a:lnTo>
                      <a:pt x="102" y="81"/>
                    </a:lnTo>
                    <a:lnTo>
                      <a:pt x="110" y="83"/>
                    </a:lnTo>
                    <a:lnTo>
                      <a:pt x="114" y="86"/>
                    </a:lnTo>
                    <a:lnTo>
                      <a:pt x="119" y="88"/>
                    </a:lnTo>
                    <a:lnTo>
                      <a:pt x="121" y="91"/>
                    </a:lnTo>
                    <a:lnTo>
                      <a:pt x="124" y="91"/>
                    </a:lnTo>
                    <a:lnTo>
                      <a:pt x="124" y="88"/>
                    </a:lnTo>
                    <a:lnTo>
                      <a:pt x="121" y="86"/>
                    </a:lnTo>
                    <a:lnTo>
                      <a:pt x="121" y="81"/>
                    </a:lnTo>
                    <a:lnTo>
                      <a:pt x="124" y="76"/>
                    </a:lnTo>
                    <a:lnTo>
                      <a:pt x="124" y="69"/>
                    </a:lnTo>
                    <a:lnTo>
                      <a:pt x="129" y="60"/>
                    </a:lnTo>
                    <a:lnTo>
                      <a:pt x="133" y="52"/>
                    </a:lnTo>
                    <a:lnTo>
                      <a:pt x="141" y="43"/>
                    </a:lnTo>
                    <a:lnTo>
                      <a:pt x="152" y="31"/>
                    </a:lnTo>
                    <a:lnTo>
                      <a:pt x="164" y="21"/>
                    </a:lnTo>
                    <a:lnTo>
                      <a:pt x="181" y="14"/>
                    </a:lnTo>
                    <a:lnTo>
                      <a:pt x="195" y="10"/>
                    </a:lnTo>
                    <a:lnTo>
                      <a:pt x="212" y="10"/>
                    </a:lnTo>
                    <a:lnTo>
                      <a:pt x="226" y="10"/>
                    </a:lnTo>
                    <a:lnTo>
                      <a:pt x="238" y="14"/>
                    </a:lnTo>
                    <a:lnTo>
                      <a:pt x="250" y="19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2" y="31"/>
                    </a:lnTo>
                    <a:lnTo>
                      <a:pt x="274" y="33"/>
                    </a:lnTo>
                    <a:lnTo>
                      <a:pt x="274" y="31"/>
                    </a:lnTo>
                    <a:lnTo>
                      <a:pt x="274" y="29"/>
                    </a:lnTo>
                    <a:lnTo>
                      <a:pt x="274" y="26"/>
                    </a:lnTo>
                    <a:lnTo>
                      <a:pt x="276" y="21"/>
                    </a:lnTo>
                    <a:lnTo>
                      <a:pt x="279" y="17"/>
                    </a:lnTo>
                    <a:lnTo>
                      <a:pt x="284" y="12"/>
                    </a:lnTo>
                    <a:lnTo>
                      <a:pt x="288" y="7"/>
                    </a:lnTo>
                    <a:lnTo>
                      <a:pt x="296" y="5"/>
                    </a:lnTo>
                    <a:lnTo>
                      <a:pt x="305" y="2"/>
                    </a:lnTo>
                    <a:lnTo>
                      <a:pt x="315" y="0"/>
                    </a:lnTo>
                    <a:lnTo>
                      <a:pt x="327" y="2"/>
                    </a:lnTo>
                    <a:lnTo>
                      <a:pt x="336" y="5"/>
                    </a:lnTo>
                    <a:lnTo>
                      <a:pt x="343" y="7"/>
                    </a:lnTo>
                    <a:lnTo>
                      <a:pt x="348" y="12"/>
                    </a:lnTo>
                    <a:lnTo>
                      <a:pt x="350" y="17"/>
                    </a:lnTo>
                    <a:lnTo>
                      <a:pt x="355" y="21"/>
                    </a:lnTo>
                    <a:lnTo>
                      <a:pt x="355" y="26"/>
                    </a:lnTo>
                    <a:lnTo>
                      <a:pt x="358" y="29"/>
                    </a:lnTo>
                    <a:lnTo>
                      <a:pt x="358" y="31"/>
                    </a:lnTo>
                    <a:lnTo>
                      <a:pt x="358" y="33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8" name="Freeform 100"/>
              <p:cNvSpPr>
                <a:spLocks/>
              </p:cNvSpPr>
              <p:nvPr/>
            </p:nvSpPr>
            <p:spPr bwMode="auto">
              <a:xfrm>
                <a:off x="3892" y="2910"/>
                <a:ext cx="272" cy="231"/>
              </a:xfrm>
              <a:custGeom>
                <a:avLst/>
                <a:gdLst/>
                <a:ahLst/>
                <a:cxnLst>
                  <a:cxn ang="0">
                    <a:pos x="272" y="202"/>
                  </a:cxn>
                  <a:cxn ang="0">
                    <a:pos x="272" y="205"/>
                  </a:cxn>
                  <a:cxn ang="0">
                    <a:pos x="267" y="207"/>
                  </a:cxn>
                  <a:cxn ang="0">
                    <a:pos x="260" y="212"/>
                  </a:cxn>
                  <a:cxn ang="0">
                    <a:pos x="250" y="217"/>
                  </a:cxn>
                  <a:cxn ang="0">
                    <a:pos x="238" y="221"/>
                  </a:cxn>
                  <a:cxn ang="0">
                    <a:pos x="226" y="226"/>
                  </a:cxn>
                  <a:cxn ang="0">
                    <a:pos x="212" y="229"/>
                  </a:cxn>
                  <a:cxn ang="0">
                    <a:pos x="195" y="226"/>
                  </a:cxn>
                  <a:cxn ang="0">
                    <a:pos x="181" y="224"/>
                  </a:cxn>
                  <a:cxn ang="0">
                    <a:pos x="164" y="214"/>
                  </a:cxn>
                  <a:cxn ang="0">
                    <a:pos x="152" y="205"/>
                  </a:cxn>
                  <a:cxn ang="0">
                    <a:pos x="141" y="195"/>
                  </a:cxn>
                  <a:cxn ang="0">
                    <a:pos x="133" y="186"/>
                  </a:cxn>
                  <a:cxn ang="0">
                    <a:pos x="129" y="176"/>
                  </a:cxn>
                  <a:cxn ang="0">
                    <a:pos x="124" y="167"/>
                  </a:cxn>
                  <a:cxn ang="0">
                    <a:pos x="124" y="159"/>
                  </a:cxn>
                  <a:cxn ang="0">
                    <a:pos x="121" y="155"/>
                  </a:cxn>
                  <a:cxn ang="0">
                    <a:pos x="121" y="150"/>
                  </a:cxn>
                  <a:cxn ang="0">
                    <a:pos x="124" y="148"/>
                  </a:cxn>
                  <a:cxn ang="0">
                    <a:pos x="124" y="145"/>
                  </a:cxn>
                  <a:cxn ang="0">
                    <a:pos x="121" y="148"/>
                  </a:cxn>
                  <a:cxn ang="0">
                    <a:pos x="119" y="150"/>
                  </a:cxn>
                  <a:cxn ang="0">
                    <a:pos x="114" y="152"/>
                  </a:cxn>
                  <a:cxn ang="0">
                    <a:pos x="110" y="155"/>
                  </a:cxn>
                  <a:cxn ang="0">
                    <a:pos x="102" y="157"/>
                  </a:cxn>
                  <a:cxn ang="0">
                    <a:pos x="93" y="157"/>
                  </a:cxn>
                  <a:cxn ang="0">
                    <a:pos x="83" y="157"/>
                  </a:cxn>
                  <a:cxn ang="0">
                    <a:pos x="76" y="157"/>
                  </a:cxn>
                  <a:cxn ang="0">
                    <a:pos x="67" y="152"/>
                  </a:cxn>
                  <a:cxn ang="0">
                    <a:pos x="55" y="145"/>
                  </a:cxn>
                  <a:cxn ang="0">
                    <a:pos x="48" y="138"/>
                  </a:cxn>
                  <a:cxn ang="0">
                    <a:pos x="43" y="128"/>
                  </a:cxn>
                  <a:cxn ang="0">
                    <a:pos x="38" y="121"/>
                  </a:cxn>
                  <a:cxn ang="0">
                    <a:pos x="38" y="112"/>
                  </a:cxn>
                  <a:cxn ang="0">
                    <a:pos x="38" y="105"/>
                  </a:cxn>
                  <a:cxn ang="0">
                    <a:pos x="38" y="97"/>
                  </a:cxn>
                  <a:cxn ang="0">
                    <a:pos x="40" y="90"/>
                  </a:cxn>
                  <a:cxn ang="0">
                    <a:pos x="40" y="86"/>
                  </a:cxn>
                  <a:cxn ang="0">
                    <a:pos x="43" y="83"/>
                  </a:cxn>
                  <a:cxn ang="0">
                    <a:pos x="43" y="81"/>
                  </a:cxn>
                  <a:cxn ang="0">
                    <a:pos x="43" y="81"/>
                  </a:cxn>
                  <a:cxn ang="0">
                    <a:pos x="38" y="78"/>
                  </a:cxn>
                  <a:cxn ang="0">
                    <a:pos x="33" y="76"/>
                  </a:cxn>
                  <a:cxn ang="0">
                    <a:pos x="29" y="71"/>
                  </a:cxn>
                  <a:cxn ang="0">
                    <a:pos x="21" y="64"/>
                  </a:cxn>
                  <a:cxn ang="0">
                    <a:pos x="14" y="55"/>
                  </a:cxn>
                  <a:cxn ang="0">
                    <a:pos x="9" y="45"/>
                  </a:cxn>
                  <a:cxn ang="0">
                    <a:pos x="5" y="31"/>
                  </a:cxn>
                  <a:cxn ang="0">
                    <a:pos x="2" y="16"/>
                  </a:cxn>
                  <a:cxn ang="0">
                    <a:pos x="0" y="0"/>
                  </a:cxn>
                </a:cxnLst>
                <a:rect l="0" t="0" r="r" b="b"/>
                <a:pathLst>
                  <a:path w="272" h="229">
                    <a:moveTo>
                      <a:pt x="272" y="202"/>
                    </a:moveTo>
                    <a:lnTo>
                      <a:pt x="272" y="205"/>
                    </a:lnTo>
                    <a:lnTo>
                      <a:pt x="267" y="207"/>
                    </a:lnTo>
                    <a:lnTo>
                      <a:pt x="260" y="212"/>
                    </a:lnTo>
                    <a:lnTo>
                      <a:pt x="250" y="217"/>
                    </a:lnTo>
                    <a:lnTo>
                      <a:pt x="238" y="221"/>
                    </a:lnTo>
                    <a:lnTo>
                      <a:pt x="226" y="226"/>
                    </a:lnTo>
                    <a:lnTo>
                      <a:pt x="212" y="229"/>
                    </a:lnTo>
                    <a:lnTo>
                      <a:pt x="195" y="226"/>
                    </a:lnTo>
                    <a:lnTo>
                      <a:pt x="181" y="224"/>
                    </a:lnTo>
                    <a:lnTo>
                      <a:pt x="164" y="214"/>
                    </a:lnTo>
                    <a:lnTo>
                      <a:pt x="152" y="205"/>
                    </a:lnTo>
                    <a:lnTo>
                      <a:pt x="141" y="195"/>
                    </a:lnTo>
                    <a:lnTo>
                      <a:pt x="133" y="186"/>
                    </a:lnTo>
                    <a:lnTo>
                      <a:pt x="129" y="176"/>
                    </a:lnTo>
                    <a:lnTo>
                      <a:pt x="124" y="167"/>
                    </a:lnTo>
                    <a:lnTo>
                      <a:pt x="124" y="159"/>
                    </a:lnTo>
                    <a:lnTo>
                      <a:pt x="121" y="155"/>
                    </a:lnTo>
                    <a:lnTo>
                      <a:pt x="121" y="150"/>
                    </a:lnTo>
                    <a:lnTo>
                      <a:pt x="124" y="148"/>
                    </a:lnTo>
                    <a:lnTo>
                      <a:pt x="124" y="145"/>
                    </a:lnTo>
                    <a:lnTo>
                      <a:pt x="121" y="148"/>
                    </a:lnTo>
                    <a:lnTo>
                      <a:pt x="119" y="150"/>
                    </a:lnTo>
                    <a:lnTo>
                      <a:pt x="114" y="152"/>
                    </a:lnTo>
                    <a:lnTo>
                      <a:pt x="110" y="155"/>
                    </a:lnTo>
                    <a:lnTo>
                      <a:pt x="102" y="157"/>
                    </a:lnTo>
                    <a:lnTo>
                      <a:pt x="93" y="157"/>
                    </a:lnTo>
                    <a:lnTo>
                      <a:pt x="83" y="157"/>
                    </a:lnTo>
                    <a:lnTo>
                      <a:pt x="76" y="157"/>
                    </a:lnTo>
                    <a:lnTo>
                      <a:pt x="67" y="152"/>
                    </a:lnTo>
                    <a:lnTo>
                      <a:pt x="55" y="145"/>
                    </a:lnTo>
                    <a:lnTo>
                      <a:pt x="48" y="138"/>
                    </a:lnTo>
                    <a:lnTo>
                      <a:pt x="43" y="128"/>
                    </a:lnTo>
                    <a:lnTo>
                      <a:pt x="38" y="121"/>
                    </a:lnTo>
                    <a:lnTo>
                      <a:pt x="38" y="112"/>
                    </a:lnTo>
                    <a:lnTo>
                      <a:pt x="38" y="105"/>
                    </a:lnTo>
                    <a:lnTo>
                      <a:pt x="38" y="97"/>
                    </a:lnTo>
                    <a:lnTo>
                      <a:pt x="40" y="90"/>
                    </a:lnTo>
                    <a:lnTo>
                      <a:pt x="40" y="86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38" y="78"/>
                    </a:lnTo>
                    <a:lnTo>
                      <a:pt x="33" y="76"/>
                    </a:lnTo>
                    <a:lnTo>
                      <a:pt x="29" y="71"/>
                    </a:lnTo>
                    <a:lnTo>
                      <a:pt x="21" y="64"/>
                    </a:lnTo>
                    <a:lnTo>
                      <a:pt x="14" y="55"/>
                    </a:lnTo>
                    <a:lnTo>
                      <a:pt x="9" y="45"/>
                    </a:lnTo>
                    <a:lnTo>
                      <a:pt x="5" y="31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9" name="Freeform 101"/>
              <p:cNvSpPr>
                <a:spLocks/>
              </p:cNvSpPr>
              <p:nvPr/>
            </p:nvSpPr>
            <p:spPr bwMode="auto">
              <a:xfrm>
                <a:off x="4167" y="2910"/>
                <a:ext cx="352" cy="238"/>
              </a:xfrm>
              <a:custGeom>
                <a:avLst/>
                <a:gdLst/>
                <a:ahLst/>
                <a:cxnLst>
                  <a:cxn ang="0">
                    <a:pos x="355" y="16"/>
                  </a:cxn>
                  <a:cxn ang="0">
                    <a:pos x="348" y="45"/>
                  </a:cxn>
                  <a:cxn ang="0">
                    <a:pos x="334" y="64"/>
                  </a:cxn>
                  <a:cxn ang="0">
                    <a:pos x="322" y="76"/>
                  </a:cxn>
                  <a:cxn ang="0">
                    <a:pos x="315" y="81"/>
                  </a:cxn>
                  <a:cxn ang="0">
                    <a:pos x="315" y="83"/>
                  </a:cxn>
                  <a:cxn ang="0">
                    <a:pos x="317" y="90"/>
                  </a:cxn>
                  <a:cxn ang="0">
                    <a:pos x="320" y="105"/>
                  </a:cxn>
                  <a:cxn ang="0">
                    <a:pos x="317" y="121"/>
                  </a:cxn>
                  <a:cxn ang="0">
                    <a:pos x="310" y="138"/>
                  </a:cxn>
                  <a:cxn ang="0">
                    <a:pos x="291" y="152"/>
                  </a:cxn>
                  <a:cxn ang="0">
                    <a:pos x="272" y="159"/>
                  </a:cxn>
                  <a:cxn ang="0">
                    <a:pos x="255" y="157"/>
                  </a:cxn>
                  <a:cxn ang="0">
                    <a:pos x="241" y="152"/>
                  </a:cxn>
                  <a:cxn ang="0">
                    <a:pos x="234" y="148"/>
                  </a:cxn>
                  <a:cxn ang="0">
                    <a:pos x="234" y="148"/>
                  </a:cxn>
                  <a:cxn ang="0">
                    <a:pos x="234" y="155"/>
                  </a:cxn>
                  <a:cxn ang="0">
                    <a:pos x="231" y="169"/>
                  </a:cxn>
                  <a:cxn ang="0">
                    <a:pos x="224" y="186"/>
                  </a:cxn>
                  <a:cxn ang="0">
                    <a:pos x="205" y="205"/>
                  </a:cxn>
                  <a:cxn ang="0">
                    <a:pos x="177" y="224"/>
                  </a:cxn>
                  <a:cxn ang="0">
                    <a:pos x="146" y="229"/>
                  </a:cxn>
                  <a:cxn ang="0">
                    <a:pos x="117" y="224"/>
                  </a:cxn>
                  <a:cxn ang="0">
                    <a:pos x="98" y="214"/>
                  </a:cxn>
                  <a:cxn ang="0">
                    <a:pos x="86" y="205"/>
                  </a:cxn>
                  <a:cxn ang="0">
                    <a:pos x="84" y="205"/>
                  </a:cxn>
                  <a:cxn ang="0">
                    <a:pos x="81" y="212"/>
                  </a:cxn>
                  <a:cxn ang="0">
                    <a:pos x="76" y="219"/>
                  </a:cxn>
                  <a:cxn ang="0">
                    <a:pos x="69" y="229"/>
                  </a:cxn>
                  <a:cxn ang="0">
                    <a:pos x="53" y="236"/>
                  </a:cxn>
                  <a:cxn ang="0">
                    <a:pos x="31" y="236"/>
                  </a:cxn>
                  <a:cxn ang="0">
                    <a:pos x="14" y="229"/>
                  </a:cxn>
                  <a:cxn ang="0">
                    <a:pos x="5" y="219"/>
                  </a:cxn>
                  <a:cxn ang="0">
                    <a:pos x="0" y="212"/>
                  </a:cxn>
                  <a:cxn ang="0">
                    <a:pos x="0" y="205"/>
                  </a:cxn>
                </a:cxnLst>
                <a:rect l="0" t="0" r="r" b="b"/>
                <a:pathLst>
                  <a:path w="355" h="236">
                    <a:moveTo>
                      <a:pt x="355" y="0"/>
                    </a:moveTo>
                    <a:lnTo>
                      <a:pt x="355" y="16"/>
                    </a:lnTo>
                    <a:lnTo>
                      <a:pt x="353" y="33"/>
                    </a:lnTo>
                    <a:lnTo>
                      <a:pt x="348" y="45"/>
                    </a:lnTo>
                    <a:lnTo>
                      <a:pt x="341" y="55"/>
                    </a:lnTo>
                    <a:lnTo>
                      <a:pt x="334" y="64"/>
                    </a:lnTo>
                    <a:lnTo>
                      <a:pt x="329" y="71"/>
                    </a:lnTo>
                    <a:lnTo>
                      <a:pt x="322" y="76"/>
                    </a:lnTo>
                    <a:lnTo>
                      <a:pt x="317" y="78"/>
                    </a:lnTo>
                    <a:lnTo>
                      <a:pt x="315" y="81"/>
                    </a:lnTo>
                    <a:lnTo>
                      <a:pt x="312" y="83"/>
                    </a:lnTo>
                    <a:lnTo>
                      <a:pt x="315" y="83"/>
                    </a:lnTo>
                    <a:lnTo>
                      <a:pt x="315" y="86"/>
                    </a:lnTo>
                    <a:lnTo>
                      <a:pt x="317" y="90"/>
                    </a:lnTo>
                    <a:lnTo>
                      <a:pt x="317" y="97"/>
                    </a:lnTo>
                    <a:lnTo>
                      <a:pt x="320" y="105"/>
                    </a:lnTo>
                    <a:lnTo>
                      <a:pt x="320" y="112"/>
                    </a:lnTo>
                    <a:lnTo>
                      <a:pt x="317" y="121"/>
                    </a:lnTo>
                    <a:lnTo>
                      <a:pt x="315" y="131"/>
                    </a:lnTo>
                    <a:lnTo>
                      <a:pt x="310" y="138"/>
                    </a:lnTo>
                    <a:lnTo>
                      <a:pt x="300" y="148"/>
                    </a:lnTo>
                    <a:lnTo>
                      <a:pt x="291" y="152"/>
                    </a:lnTo>
                    <a:lnTo>
                      <a:pt x="281" y="157"/>
                    </a:lnTo>
                    <a:lnTo>
                      <a:pt x="272" y="159"/>
                    </a:lnTo>
                    <a:lnTo>
                      <a:pt x="262" y="159"/>
                    </a:lnTo>
                    <a:lnTo>
                      <a:pt x="255" y="157"/>
                    </a:lnTo>
                    <a:lnTo>
                      <a:pt x="248" y="155"/>
                    </a:lnTo>
                    <a:lnTo>
                      <a:pt x="241" y="152"/>
                    </a:lnTo>
                    <a:lnTo>
                      <a:pt x="236" y="150"/>
                    </a:lnTo>
                    <a:lnTo>
                      <a:pt x="234" y="148"/>
                    </a:lnTo>
                    <a:lnTo>
                      <a:pt x="234" y="148"/>
                    </a:lnTo>
                    <a:lnTo>
                      <a:pt x="234" y="148"/>
                    </a:lnTo>
                    <a:lnTo>
                      <a:pt x="234" y="150"/>
                    </a:lnTo>
                    <a:lnTo>
                      <a:pt x="234" y="155"/>
                    </a:lnTo>
                    <a:lnTo>
                      <a:pt x="234" y="162"/>
                    </a:lnTo>
                    <a:lnTo>
                      <a:pt x="231" y="169"/>
                    </a:lnTo>
                    <a:lnTo>
                      <a:pt x="229" y="176"/>
                    </a:lnTo>
                    <a:lnTo>
                      <a:pt x="224" y="186"/>
                    </a:lnTo>
                    <a:lnTo>
                      <a:pt x="215" y="195"/>
                    </a:lnTo>
                    <a:lnTo>
                      <a:pt x="205" y="205"/>
                    </a:lnTo>
                    <a:lnTo>
                      <a:pt x="191" y="217"/>
                    </a:lnTo>
                    <a:lnTo>
                      <a:pt x="177" y="224"/>
                    </a:lnTo>
                    <a:lnTo>
                      <a:pt x="160" y="229"/>
                    </a:lnTo>
                    <a:lnTo>
                      <a:pt x="146" y="229"/>
                    </a:lnTo>
                    <a:lnTo>
                      <a:pt x="131" y="226"/>
                    </a:lnTo>
                    <a:lnTo>
                      <a:pt x="117" y="224"/>
                    </a:lnTo>
                    <a:lnTo>
                      <a:pt x="107" y="219"/>
                    </a:lnTo>
                    <a:lnTo>
                      <a:pt x="98" y="214"/>
                    </a:lnTo>
                    <a:lnTo>
                      <a:pt x="91" y="209"/>
                    </a:lnTo>
                    <a:lnTo>
                      <a:pt x="86" y="205"/>
                    </a:lnTo>
                    <a:lnTo>
                      <a:pt x="84" y="205"/>
                    </a:lnTo>
                    <a:lnTo>
                      <a:pt x="84" y="205"/>
                    </a:lnTo>
                    <a:lnTo>
                      <a:pt x="84" y="207"/>
                    </a:lnTo>
                    <a:lnTo>
                      <a:pt x="81" y="212"/>
                    </a:lnTo>
                    <a:lnTo>
                      <a:pt x="81" y="214"/>
                    </a:lnTo>
                    <a:lnTo>
                      <a:pt x="76" y="219"/>
                    </a:lnTo>
                    <a:lnTo>
                      <a:pt x="74" y="224"/>
                    </a:lnTo>
                    <a:lnTo>
                      <a:pt x="69" y="229"/>
                    </a:lnTo>
                    <a:lnTo>
                      <a:pt x="62" y="233"/>
                    </a:lnTo>
                    <a:lnTo>
                      <a:pt x="53" y="236"/>
                    </a:lnTo>
                    <a:lnTo>
                      <a:pt x="41" y="236"/>
                    </a:lnTo>
                    <a:lnTo>
                      <a:pt x="31" y="236"/>
                    </a:lnTo>
                    <a:lnTo>
                      <a:pt x="22" y="233"/>
                    </a:lnTo>
                    <a:lnTo>
                      <a:pt x="14" y="229"/>
                    </a:lnTo>
                    <a:lnTo>
                      <a:pt x="10" y="224"/>
                    </a:lnTo>
                    <a:lnTo>
                      <a:pt x="5" y="219"/>
                    </a:lnTo>
                    <a:lnTo>
                      <a:pt x="2" y="214"/>
                    </a:lnTo>
                    <a:lnTo>
                      <a:pt x="0" y="212"/>
                    </a:lnTo>
                    <a:lnTo>
                      <a:pt x="0" y="207"/>
                    </a:lnTo>
                    <a:lnTo>
                      <a:pt x="0" y="205"/>
                    </a:lnTo>
                    <a:lnTo>
                      <a:pt x="0" y="205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95" name="Group 102"/>
            <p:cNvGrpSpPr>
              <a:grpSpLocks/>
            </p:cNvGrpSpPr>
            <p:nvPr/>
          </p:nvGrpSpPr>
          <p:grpSpPr bwMode="auto">
            <a:xfrm>
              <a:off x="4409" y="3428"/>
              <a:ext cx="631" cy="469"/>
              <a:chOff x="4409" y="3428"/>
              <a:chExt cx="631" cy="469"/>
            </a:xfrm>
          </p:grpSpPr>
          <p:sp>
            <p:nvSpPr>
              <p:cNvPr id="122" name="Freeform 103"/>
              <p:cNvSpPr>
                <a:spLocks/>
              </p:cNvSpPr>
              <p:nvPr/>
            </p:nvSpPr>
            <p:spPr bwMode="auto">
              <a:xfrm>
                <a:off x="4765" y="3438"/>
                <a:ext cx="275" cy="22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" y="21"/>
                  </a:cxn>
                  <a:cxn ang="0">
                    <a:pos x="7" y="19"/>
                  </a:cxn>
                  <a:cxn ang="0">
                    <a:pos x="15" y="14"/>
                  </a:cxn>
                  <a:cxn ang="0">
                    <a:pos x="24" y="9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2" y="0"/>
                  </a:cxn>
                  <a:cxn ang="0">
                    <a:pos x="77" y="0"/>
                  </a:cxn>
                  <a:cxn ang="0">
                    <a:pos x="93" y="4"/>
                  </a:cxn>
                  <a:cxn ang="0">
                    <a:pos x="108" y="12"/>
                  </a:cxn>
                  <a:cxn ang="0">
                    <a:pos x="122" y="21"/>
                  </a:cxn>
                  <a:cxn ang="0">
                    <a:pos x="134" y="33"/>
                  </a:cxn>
                  <a:cxn ang="0">
                    <a:pos x="141" y="43"/>
                  </a:cxn>
                  <a:cxn ang="0">
                    <a:pos x="146" y="52"/>
                  </a:cxn>
                  <a:cxn ang="0">
                    <a:pos x="148" y="59"/>
                  </a:cxn>
                  <a:cxn ang="0">
                    <a:pos x="151" y="66"/>
                  </a:cxn>
                  <a:cxn ang="0">
                    <a:pos x="151" y="71"/>
                  </a:cxn>
                  <a:cxn ang="0">
                    <a:pos x="151" y="76"/>
                  </a:cxn>
                  <a:cxn ang="0">
                    <a:pos x="151" y="78"/>
                  </a:cxn>
                  <a:cxn ang="0">
                    <a:pos x="151" y="81"/>
                  </a:cxn>
                  <a:cxn ang="0">
                    <a:pos x="151" y="81"/>
                  </a:cxn>
                  <a:cxn ang="0">
                    <a:pos x="155" y="78"/>
                  </a:cxn>
                  <a:cxn ang="0">
                    <a:pos x="160" y="76"/>
                  </a:cxn>
                  <a:cxn ang="0">
                    <a:pos x="165" y="74"/>
                  </a:cxn>
                  <a:cxn ang="0">
                    <a:pos x="172" y="71"/>
                  </a:cxn>
                  <a:cxn ang="0">
                    <a:pos x="182" y="69"/>
                  </a:cxn>
                  <a:cxn ang="0">
                    <a:pos x="189" y="69"/>
                  </a:cxn>
                  <a:cxn ang="0">
                    <a:pos x="198" y="71"/>
                  </a:cxn>
                  <a:cxn ang="0">
                    <a:pos x="208" y="74"/>
                  </a:cxn>
                  <a:cxn ang="0">
                    <a:pos x="217" y="81"/>
                  </a:cxn>
                  <a:cxn ang="0">
                    <a:pos x="227" y="88"/>
                  </a:cxn>
                  <a:cxn ang="0">
                    <a:pos x="232" y="97"/>
                  </a:cxn>
                  <a:cxn ang="0">
                    <a:pos x="234" y="107"/>
                  </a:cxn>
                  <a:cxn ang="0">
                    <a:pos x="236" y="114"/>
                  </a:cxn>
                  <a:cxn ang="0">
                    <a:pos x="236" y="124"/>
                  </a:cxn>
                  <a:cxn ang="0">
                    <a:pos x="236" y="131"/>
                  </a:cxn>
                  <a:cxn ang="0">
                    <a:pos x="234" y="135"/>
                  </a:cxn>
                  <a:cxn ang="0">
                    <a:pos x="232" y="140"/>
                  </a:cxn>
                  <a:cxn ang="0">
                    <a:pos x="232" y="145"/>
                  </a:cxn>
                  <a:cxn ang="0">
                    <a:pos x="232" y="145"/>
                  </a:cxn>
                  <a:cxn ang="0">
                    <a:pos x="232" y="145"/>
                  </a:cxn>
                  <a:cxn ang="0">
                    <a:pos x="236" y="147"/>
                  </a:cxn>
                  <a:cxn ang="0">
                    <a:pos x="241" y="152"/>
                  </a:cxn>
                  <a:cxn ang="0">
                    <a:pos x="246" y="157"/>
                  </a:cxn>
                  <a:cxn ang="0">
                    <a:pos x="253" y="164"/>
                  </a:cxn>
                  <a:cxn ang="0">
                    <a:pos x="258" y="171"/>
                  </a:cxn>
                  <a:cxn ang="0">
                    <a:pos x="265" y="183"/>
                  </a:cxn>
                  <a:cxn ang="0">
                    <a:pos x="270" y="195"/>
                  </a:cxn>
                  <a:cxn ang="0">
                    <a:pos x="272" y="209"/>
                  </a:cxn>
                  <a:cxn ang="0">
                    <a:pos x="274" y="228"/>
                  </a:cxn>
                </a:cxnLst>
                <a:rect l="0" t="0" r="r" b="b"/>
                <a:pathLst>
                  <a:path w="274" h="228">
                    <a:moveTo>
                      <a:pt x="0" y="23"/>
                    </a:moveTo>
                    <a:lnTo>
                      <a:pt x="3" y="21"/>
                    </a:lnTo>
                    <a:lnTo>
                      <a:pt x="7" y="19"/>
                    </a:lnTo>
                    <a:lnTo>
                      <a:pt x="15" y="14"/>
                    </a:lnTo>
                    <a:lnTo>
                      <a:pt x="24" y="9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77" y="0"/>
                    </a:lnTo>
                    <a:lnTo>
                      <a:pt x="93" y="4"/>
                    </a:lnTo>
                    <a:lnTo>
                      <a:pt x="108" y="12"/>
                    </a:lnTo>
                    <a:lnTo>
                      <a:pt x="122" y="21"/>
                    </a:lnTo>
                    <a:lnTo>
                      <a:pt x="134" y="33"/>
                    </a:lnTo>
                    <a:lnTo>
                      <a:pt x="141" y="43"/>
                    </a:lnTo>
                    <a:lnTo>
                      <a:pt x="146" y="52"/>
                    </a:lnTo>
                    <a:lnTo>
                      <a:pt x="148" y="59"/>
                    </a:lnTo>
                    <a:lnTo>
                      <a:pt x="151" y="66"/>
                    </a:lnTo>
                    <a:lnTo>
                      <a:pt x="151" y="71"/>
                    </a:lnTo>
                    <a:lnTo>
                      <a:pt x="151" y="76"/>
                    </a:lnTo>
                    <a:lnTo>
                      <a:pt x="151" y="78"/>
                    </a:lnTo>
                    <a:lnTo>
                      <a:pt x="151" y="81"/>
                    </a:lnTo>
                    <a:lnTo>
                      <a:pt x="151" y="81"/>
                    </a:lnTo>
                    <a:lnTo>
                      <a:pt x="155" y="78"/>
                    </a:lnTo>
                    <a:lnTo>
                      <a:pt x="160" y="76"/>
                    </a:lnTo>
                    <a:lnTo>
                      <a:pt x="165" y="74"/>
                    </a:lnTo>
                    <a:lnTo>
                      <a:pt x="172" y="71"/>
                    </a:lnTo>
                    <a:lnTo>
                      <a:pt x="182" y="69"/>
                    </a:lnTo>
                    <a:lnTo>
                      <a:pt x="189" y="69"/>
                    </a:lnTo>
                    <a:lnTo>
                      <a:pt x="198" y="71"/>
                    </a:lnTo>
                    <a:lnTo>
                      <a:pt x="208" y="74"/>
                    </a:lnTo>
                    <a:lnTo>
                      <a:pt x="217" y="81"/>
                    </a:lnTo>
                    <a:lnTo>
                      <a:pt x="227" y="88"/>
                    </a:lnTo>
                    <a:lnTo>
                      <a:pt x="232" y="97"/>
                    </a:lnTo>
                    <a:lnTo>
                      <a:pt x="234" y="107"/>
                    </a:lnTo>
                    <a:lnTo>
                      <a:pt x="236" y="114"/>
                    </a:lnTo>
                    <a:lnTo>
                      <a:pt x="236" y="124"/>
                    </a:lnTo>
                    <a:lnTo>
                      <a:pt x="236" y="131"/>
                    </a:lnTo>
                    <a:lnTo>
                      <a:pt x="234" y="135"/>
                    </a:lnTo>
                    <a:lnTo>
                      <a:pt x="232" y="140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6" y="147"/>
                    </a:lnTo>
                    <a:lnTo>
                      <a:pt x="241" y="152"/>
                    </a:lnTo>
                    <a:lnTo>
                      <a:pt x="246" y="157"/>
                    </a:lnTo>
                    <a:lnTo>
                      <a:pt x="253" y="164"/>
                    </a:lnTo>
                    <a:lnTo>
                      <a:pt x="258" y="171"/>
                    </a:lnTo>
                    <a:lnTo>
                      <a:pt x="265" y="183"/>
                    </a:lnTo>
                    <a:lnTo>
                      <a:pt x="270" y="195"/>
                    </a:lnTo>
                    <a:lnTo>
                      <a:pt x="272" y="209"/>
                    </a:lnTo>
                    <a:lnTo>
                      <a:pt x="274" y="22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3" name="Freeform 104"/>
              <p:cNvSpPr>
                <a:spLocks/>
              </p:cNvSpPr>
              <p:nvPr/>
            </p:nvSpPr>
            <p:spPr bwMode="auto">
              <a:xfrm>
                <a:off x="4409" y="3428"/>
                <a:ext cx="356" cy="234"/>
              </a:xfrm>
              <a:custGeom>
                <a:avLst/>
                <a:gdLst/>
                <a:ahLst/>
                <a:cxnLst>
                  <a:cxn ang="0">
                    <a:pos x="2" y="219"/>
                  </a:cxn>
                  <a:cxn ang="0">
                    <a:pos x="9" y="191"/>
                  </a:cxn>
                  <a:cxn ang="0">
                    <a:pos x="21" y="172"/>
                  </a:cxn>
                  <a:cxn ang="0">
                    <a:pos x="33" y="160"/>
                  </a:cxn>
                  <a:cxn ang="0">
                    <a:pos x="43" y="155"/>
                  </a:cxn>
                  <a:cxn ang="0">
                    <a:pos x="43" y="153"/>
                  </a:cxn>
                  <a:cxn ang="0">
                    <a:pos x="40" y="145"/>
                  </a:cxn>
                  <a:cxn ang="0">
                    <a:pos x="38" y="131"/>
                  </a:cxn>
                  <a:cxn ang="0">
                    <a:pos x="40" y="114"/>
                  </a:cxn>
                  <a:cxn ang="0">
                    <a:pos x="47" y="98"/>
                  </a:cxn>
                  <a:cxn ang="0">
                    <a:pos x="66" y="84"/>
                  </a:cxn>
                  <a:cxn ang="0">
                    <a:pos x="85" y="79"/>
                  </a:cxn>
                  <a:cxn ang="0">
                    <a:pos x="102" y="79"/>
                  </a:cxn>
                  <a:cxn ang="0">
                    <a:pos x="114" y="84"/>
                  </a:cxn>
                  <a:cxn ang="0">
                    <a:pos x="124" y="88"/>
                  </a:cxn>
                  <a:cxn ang="0">
                    <a:pos x="124" y="88"/>
                  </a:cxn>
                  <a:cxn ang="0">
                    <a:pos x="124" y="81"/>
                  </a:cxn>
                  <a:cxn ang="0">
                    <a:pos x="126" y="69"/>
                  </a:cxn>
                  <a:cxn ang="0">
                    <a:pos x="133" y="50"/>
                  </a:cxn>
                  <a:cxn ang="0">
                    <a:pos x="152" y="31"/>
                  </a:cxn>
                  <a:cxn ang="0">
                    <a:pos x="181" y="12"/>
                  </a:cxn>
                  <a:cxn ang="0">
                    <a:pos x="212" y="7"/>
                  </a:cxn>
                  <a:cxn ang="0">
                    <a:pos x="238" y="14"/>
                  </a:cxn>
                  <a:cxn ang="0">
                    <a:pos x="260" y="24"/>
                  </a:cxn>
                  <a:cxn ang="0">
                    <a:pos x="271" y="31"/>
                  </a:cxn>
                  <a:cxn ang="0">
                    <a:pos x="274" y="31"/>
                  </a:cxn>
                  <a:cxn ang="0">
                    <a:pos x="274" y="26"/>
                  </a:cxn>
                  <a:cxn ang="0">
                    <a:pos x="279" y="17"/>
                  </a:cxn>
                  <a:cxn ang="0">
                    <a:pos x="288" y="7"/>
                  </a:cxn>
                  <a:cxn ang="0">
                    <a:pos x="305" y="2"/>
                  </a:cxn>
                  <a:cxn ang="0">
                    <a:pos x="326" y="2"/>
                  </a:cxn>
                  <a:cxn ang="0">
                    <a:pos x="343" y="7"/>
                  </a:cxn>
                  <a:cxn ang="0">
                    <a:pos x="353" y="17"/>
                  </a:cxn>
                  <a:cxn ang="0">
                    <a:pos x="357" y="26"/>
                  </a:cxn>
                  <a:cxn ang="0">
                    <a:pos x="357" y="31"/>
                  </a:cxn>
                </a:cxnLst>
                <a:rect l="0" t="0" r="r" b="b"/>
                <a:pathLst>
                  <a:path w="357" h="236">
                    <a:moveTo>
                      <a:pt x="0" y="236"/>
                    </a:moveTo>
                    <a:lnTo>
                      <a:pt x="2" y="219"/>
                    </a:lnTo>
                    <a:lnTo>
                      <a:pt x="4" y="205"/>
                    </a:lnTo>
                    <a:lnTo>
                      <a:pt x="9" y="191"/>
                    </a:lnTo>
                    <a:lnTo>
                      <a:pt x="16" y="181"/>
                    </a:lnTo>
                    <a:lnTo>
                      <a:pt x="21" y="172"/>
                    </a:lnTo>
                    <a:lnTo>
                      <a:pt x="28" y="165"/>
                    </a:lnTo>
                    <a:lnTo>
                      <a:pt x="33" y="160"/>
                    </a:lnTo>
                    <a:lnTo>
                      <a:pt x="38" y="157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3"/>
                    </a:lnTo>
                    <a:lnTo>
                      <a:pt x="43" y="150"/>
                    </a:lnTo>
                    <a:lnTo>
                      <a:pt x="40" y="145"/>
                    </a:lnTo>
                    <a:lnTo>
                      <a:pt x="38" y="138"/>
                    </a:lnTo>
                    <a:lnTo>
                      <a:pt x="38" y="131"/>
                    </a:lnTo>
                    <a:lnTo>
                      <a:pt x="38" y="124"/>
                    </a:lnTo>
                    <a:lnTo>
                      <a:pt x="40" y="114"/>
                    </a:lnTo>
                    <a:lnTo>
                      <a:pt x="43" y="107"/>
                    </a:lnTo>
                    <a:lnTo>
                      <a:pt x="47" y="98"/>
                    </a:lnTo>
                    <a:lnTo>
                      <a:pt x="57" y="91"/>
                    </a:lnTo>
                    <a:lnTo>
                      <a:pt x="66" y="84"/>
                    </a:lnTo>
                    <a:lnTo>
                      <a:pt x="76" y="79"/>
                    </a:lnTo>
                    <a:lnTo>
                      <a:pt x="85" y="79"/>
                    </a:lnTo>
                    <a:lnTo>
                      <a:pt x="93" y="79"/>
                    </a:lnTo>
                    <a:lnTo>
                      <a:pt x="102" y="79"/>
                    </a:lnTo>
                    <a:lnTo>
                      <a:pt x="109" y="81"/>
                    </a:lnTo>
                    <a:lnTo>
                      <a:pt x="114" y="84"/>
                    </a:lnTo>
                    <a:lnTo>
                      <a:pt x="119" y="86"/>
                    </a:lnTo>
                    <a:lnTo>
                      <a:pt x="124" y="88"/>
                    </a:lnTo>
                    <a:lnTo>
                      <a:pt x="124" y="91"/>
                    </a:lnTo>
                    <a:lnTo>
                      <a:pt x="124" y="88"/>
                    </a:lnTo>
                    <a:lnTo>
                      <a:pt x="124" y="86"/>
                    </a:lnTo>
                    <a:lnTo>
                      <a:pt x="124" y="81"/>
                    </a:lnTo>
                    <a:lnTo>
                      <a:pt x="124" y="76"/>
                    </a:lnTo>
                    <a:lnTo>
                      <a:pt x="126" y="69"/>
                    </a:lnTo>
                    <a:lnTo>
                      <a:pt x="128" y="60"/>
                    </a:lnTo>
                    <a:lnTo>
                      <a:pt x="133" y="50"/>
                    </a:lnTo>
                    <a:lnTo>
                      <a:pt x="140" y="41"/>
                    </a:lnTo>
                    <a:lnTo>
                      <a:pt x="152" y="31"/>
                    </a:lnTo>
                    <a:lnTo>
                      <a:pt x="167" y="22"/>
                    </a:lnTo>
                    <a:lnTo>
                      <a:pt x="181" y="12"/>
                    </a:lnTo>
                    <a:lnTo>
                      <a:pt x="198" y="10"/>
                    </a:lnTo>
                    <a:lnTo>
                      <a:pt x="212" y="7"/>
                    </a:lnTo>
                    <a:lnTo>
                      <a:pt x="226" y="10"/>
                    </a:lnTo>
                    <a:lnTo>
                      <a:pt x="238" y="14"/>
                    </a:lnTo>
                    <a:lnTo>
                      <a:pt x="250" y="19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1" y="31"/>
                    </a:lnTo>
                    <a:lnTo>
                      <a:pt x="274" y="33"/>
                    </a:lnTo>
                    <a:lnTo>
                      <a:pt x="274" y="31"/>
                    </a:lnTo>
                    <a:lnTo>
                      <a:pt x="274" y="29"/>
                    </a:lnTo>
                    <a:lnTo>
                      <a:pt x="274" y="26"/>
                    </a:lnTo>
                    <a:lnTo>
                      <a:pt x="276" y="22"/>
                    </a:lnTo>
                    <a:lnTo>
                      <a:pt x="279" y="17"/>
                    </a:lnTo>
                    <a:lnTo>
                      <a:pt x="283" y="12"/>
                    </a:lnTo>
                    <a:lnTo>
                      <a:pt x="288" y="7"/>
                    </a:lnTo>
                    <a:lnTo>
                      <a:pt x="295" y="5"/>
                    </a:lnTo>
                    <a:lnTo>
                      <a:pt x="305" y="2"/>
                    </a:lnTo>
                    <a:lnTo>
                      <a:pt x="317" y="0"/>
                    </a:lnTo>
                    <a:lnTo>
                      <a:pt x="326" y="2"/>
                    </a:lnTo>
                    <a:lnTo>
                      <a:pt x="336" y="5"/>
                    </a:lnTo>
                    <a:lnTo>
                      <a:pt x="343" y="7"/>
                    </a:lnTo>
                    <a:lnTo>
                      <a:pt x="348" y="12"/>
                    </a:lnTo>
                    <a:lnTo>
                      <a:pt x="353" y="17"/>
                    </a:lnTo>
                    <a:lnTo>
                      <a:pt x="355" y="22"/>
                    </a:lnTo>
                    <a:lnTo>
                      <a:pt x="357" y="26"/>
                    </a:lnTo>
                    <a:lnTo>
                      <a:pt x="357" y="29"/>
                    </a:lnTo>
                    <a:lnTo>
                      <a:pt x="357" y="31"/>
                    </a:lnTo>
                    <a:lnTo>
                      <a:pt x="357" y="33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4" name="Freeform 105"/>
              <p:cNvSpPr>
                <a:spLocks/>
              </p:cNvSpPr>
              <p:nvPr/>
            </p:nvSpPr>
            <p:spPr bwMode="auto">
              <a:xfrm>
                <a:off x="4409" y="3659"/>
                <a:ext cx="275" cy="228"/>
              </a:xfrm>
              <a:custGeom>
                <a:avLst/>
                <a:gdLst/>
                <a:ahLst/>
                <a:cxnLst>
                  <a:cxn ang="0">
                    <a:pos x="274" y="205"/>
                  </a:cxn>
                  <a:cxn ang="0">
                    <a:pos x="271" y="208"/>
                  </a:cxn>
                  <a:cxn ang="0">
                    <a:pos x="267" y="210"/>
                  </a:cxn>
                  <a:cxn ang="0">
                    <a:pos x="260" y="215"/>
                  </a:cxn>
                  <a:cxn ang="0">
                    <a:pos x="250" y="220"/>
                  </a:cxn>
                  <a:cxn ang="0">
                    <a:pos x="238" y="224"/>
                  </a:cxn>
                  <a:cxn ang="0">
                    <a:pos x="226" y="229"/>
                  </a:cxn>
                  <a:cxn ang="0">
                    <a:pos x="212" y="229"/>
                  </a:cxn>
                  <a:cxn ang="0">
                    <a:pos x="198" y="229"/>
                  </a:cxn>
                  <a:cxn ang="0">
                    <a:pos x="181" y="224"/>
                  </a:cxn>
                  <a:cxn ang="0">
                    <a:pos x="167" y="217"/>
                  </a:cxn>
                  <a:cxn ang="0">
                    <a:pos x="152" y="208"/>
                  </a:cxn>
                  <a:cxn ang="0">
                    <a:pos x="140" y="196"/>
                  </a:cxn>
                  <a:cxn ang="0">
                    <a:pos x="133" y="186"/>
                  </a:cxn>
                  <a:cxn ang="0">
                    <a:pos x="128" y="179"/>
                  </a:cxn>
                  <a:cxn ang="0">
                    <a:pos x="126" y="170"/>
                  </a:cxn>
                  <a:cxn ang="0">
                    <a:pos x="124" y="162"/>
                  </a:cxn>
                  <a:cxn ang="0">
                    <a:pos x="124" y="158"/>
                  </a:cxn>
                  <a:cxn ang="0">
                    <a:pos x="124" y="153"/>
                  </a:cxn>
                  <a:cxn ang="0">
                    <a:pos x="124" y="151"/>
                  </a:cxn>
                  <a:cxn ang="0">
                    <a:pos x="124" y="148"/>
                  </a:cxn>
                  <a:cxn ang="0">
                    <a:pos x="124" y="148"/>
                  </a:cxn>
                  <a:cxn ang="0">
                    <a:pos x="119" y="151"/>
                  </a:cxn>
                  <a:cxn ang="0">
                    <a:pos x="114" y="153"/>
                  </a:cxn>
                  <a:cxn ang="0">
                    <a:pos x="109" y="155"/>
                  </a:cxn>
                  <a:cxn ang="0">
                    <a:pos x="102" y="158"/>
                  </a:cxn>
                  <a:cxn ang="0">
                    <a:pos x="93" y="160"/>
                  </a:cxn>
                  <a:cxn ang="0">
                    <a:pos x="85" y="160"/>
                  </a:cxn>
                  <a:cxn ang="0">
                    <a:pos x="76" y="158"/>
                  </a:cxn>
                  <a:cxn ang="0">
                    <a:pos x="66" y="155"/>
                  </a:cxn>
                  <a:cxn ang="0">
                    <a:pos x="57" y="148"/>
                  </a:cxn>
                  <a:cxn ang="0">
                    <a:pos x="47" y="141"/>
                  </a:cxn>
                  <a:cxn ang="0">
                    <a:pos x="43" y="131"/>
                  </a:cxn>
                  <a:cxn ang="0">
                    <a:pos x="40" y="122"/>
                  </a:cxn>
                  <a:cxn ang="0">
                    <a:pos x="38" y="115"/>
                  </a:cxn>
                  <a:cxn ang="0">
                    <a:pos x="38" y="105"/>
                  </a:cxn>
                  <a:cxn ang="0">
                    <a:pos x="38" y="98"/>
                  </a:cxn>
                  <a:cxn ang="0">
                    <a:pos x="40" y="93"/>
                  </a:cxn>
                  <a:cxn ang="0">
                    <a:pos x="43" y="89"/>
                  </a:cxn>
                  <a:cxn ang="0">
                    <a:pos x="43" y="84"/>
                  </a:cxn>
                  <a:cxn ang="0">
                    <a:pos x="43" y="84"/>
                  </a:cxn>
                  <a:cxn ang="0">
                    <a:pos x="43" y="84"/>
                  </a:cxn>
                  <a:cxn ang="0">
                    <a:pos x="38" y="81"/>
                  </a:cxn>
                  <a:cxn ang="0">
                    <a:pos x="33" y="77"/>
                  </a:cxn>
                  <a:cxn ang="0">
                    <a:pos x="28" y="72"/>
                  </a:cxn>
                  <a:cxn ang="0">
                    <a:pos x="21" y="65"/>
                  </a:cxn>
                  <a:cxn ang="0">
                    <a:pos x="16" y="58"/>
                  </a:cxn>
                  <a:cxn ang="0">
                    <a:pos x="9" y="46"/>
                  </a:cxn>
                  <a:cxn ang="0">
                    <a:pos x="4" y="34"/>
                  </a:cxn>
                  <a:cxn ang="0">
                    <a:pos x="2" y="19"/>
                  </a:cxn>
                  <a:cxn ang="0">
                    <a:pos x="0" y="0"/>
                  </a:cxn>
                </a:cxnLst>
                <a:rect l="0" t="0" r="r" b="b"/>
                <a:pathLst>
                  <a:path w="274" h="229">
                    <a:moveTo>
                      <a:pt x="274" y="205"/>
                    </a:moveTo>
                    <a:lnTo>
                      <a:pt x="271" y="208"/>
                    </a:lnTo>
                    <a:lnTo>
                      <a:pt x="267" y="210"/>
                    </a:lnTo>
                    <a:lnTo>
                      <a:pt x="260" y="215"/>
                    </a:lnTo>
                    <a:lnTo>
                      <a:pt x="250" y="220"/>
                    </a:lnTo>
                    <a:lnTo>
                      <a:pt x="238" y="224"/>
                    </a:lnTo>
                    <a:lnTo>
                      <a:pt x="226" y="229"/>
                    </a:lnTo>
                    <a:lnTo>
                      <a:pt x="212" y="229"/>
                    </a:lnTo>
                    <a:lnTo>
                      <a:pt x="198" y="229"/>
                    </a:lnTo>
                    <a:lnTo>
                      <a:pt x="181" y="224"/>
                    </a:lnTo>
                    <a:lnTo>
                      <a:pt x="167" y="217"/>
                    </a:lnTo>
                    <a:lnTo>
                      <a:pt x="152" y="208"/>
                    </a:lnTo>
                    <a:lnTo>
                      <a:pt x="140" y="196"/>
                    </a:lnTo>
                    <a:lnTo>
                      <a:pt x="133" y="186"/>
                    </a:lnTo>
                    <a:lnTo>
                      <a:pt x="128" y="179"/>
                    </a:lnTo>
                    <a:lnTo>
                      <a:pt x="126" y="170"/>
                    </a:lnTo>
                    <a:lnTo>
                      <a:pt x="124" y="162"/>
                    </a:lnTo>
                    <a:lnTo>
                      <a:pt x="124" y="158"/>
                    </a:lnTo>
                    <a:lnTo>
                      <a:pt x="124" y="153"/>
                    </a:lnTo>
                    <a:lnTo>
                      <a:pt x="124" y="151"/>
                    </a:lnTo>
                    <a:lnTo>
                      <a:pt x="124" y="148"/>
                    </a:lnTo>
                    <a:lnTo>
                      <a:pt x="124" y="148"/>
                    </a:lnTo>
                    <a:lnTo>
                      <a:pt x="119" y="151"/>
                    </a:lnTo>
                    <a:lnTo>
                      <a:pt x="114" y="153"/>
                    </a:lnTo>
                    <a:lnTo>
                      <a:pt x="109" y="155"/>
                    </a:lnTo>
                    <a:lnTo>
                      <a:pt x="102" y="158"/>
                    </a:lnTo>
                    <a:lnTo>
                      <a:pt x="93" y="160"/>
                    </a:lnTo>
                    <a:lnTo>
                      <a:pt x="85" y="160"/>
                    </a:lnTo>
                    <a:lnTo>
                      <a:pt x="76" y="158"/>
                    </a:lnTo>
                    <a:lnTo>
                      <a:pt x="66" y="155"/>
                    </a:lnTo>
                    <a:lnTo>
                      <a:pt x="57" y="148"/>
                    </a:lnTo>
                    <a:lnTo>
                      <a:pt x="47" y="141"/>
                    </a:lnTo>
                    <a:lnTo>
                      <a:pt x="43" y="131"/>
                    </a:lnTo>
                    <a:lnTo>
                      <a:pt x="40" y="122"/>
                    </a:lnTo>
                    <a:lnTo>
                      <a:pt x="38" y="115"/>
                    </a:lnTo>
                    <a:lnTo>
                      <a:pt x="38" y="105"/>
                    </a:lnTo>
                    <a:lnTo>
                      <a:pt x="38" y="98"/>
                    </a:lnTo>
                    <a:lnTo>
                      <a:pt x="40" y="93"/>
                    </a:lnTo>
                    <a:lnTo>
                      <a:pt x="43" y="89"/>
                    </a:lnTo>
                    <a:lnTo>
                      <a:pt x="43" y="84"/>
                    </a:lnTo>
                    <a:lnTo>
                      <a:pt x="43" y="84"/>
                    </a:lnTo>
                    <a:lnTo>
                      <a:pt x="43" y="84"/>
                    </a:lnTo>
                    <a:lnTo>
                      <a:pt x="38" y="81"/>
                    </a:lnTo>
                    <a:lnTo>
                      <a:pt x="33" y="77"/>
                    </a:lnTo>
                    <a:lnTo>
                      <a:pt x="28" y="72"/>
                    </a:lnTo>
                    <a:lnTo>
                      <a:pt x="21" y="65"/>
                    </a:lnTo>
                    <a:lnTo>
                      <a:pt x="16" y="58"/>
                    </a:lnTo>
                    <a:lnTo>
                      <a:pt x="9" y="46"/>
                    </a:lnTo>
                    <a:lnTo>
                      <a:pt x="4" y="34"/>
                    </a:lnTo>
                    <a:lnTo>
                      <a:pt x="2" y="19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5" name="Freeform 106"/>
              <p:cNvSpPr>
                <a:spLocks/>
              </p:cNvSpPr>
              <p:nvPr/>
            </p:nvSpPr>
            <p:spPr bwMode="auto">
              <a:xfrm>
                <a:off x="4685" y="3659"/>
                <a:ext cx="352" cy="238"/>
              </a:xfrm>
              <a:custGeom>
                <a:avLst/>
                <a:gdLst/>
                <a:ahLst/>
                <a:cxnLst>
                  <a:cxn ang="0">
                    <a:pos x="355" y="19"/>
                  </a:cxn>
                  <a:cxn ang="0">
                    <a:pos x="348" y="48"/>
                  </a:cxn>
                  <a:cxn ang="0">
                    <a:pos x="336" y="67"/>
                  </a:cxn>
                  <a:cxn ang="0">
                    <a:pos x="324" y="79"/>
                  </a:cxn>
                  <a:cxn ang="0">
                    <a:pos x="315" y="84"/>
                  </a:cxn>
                  <a:cxn ang="0">
                    <a:pos x="315" y="86"/>
                  </a:cxn>
                  <a:cxn ang="0">
                    <a:pos x="317" y="93"/>
                  </a:cxn>
                  <a:cxn ang="0">
                    <a:pos x="319" y="108"/>
                  </a:cxn>
                  <a:cxn ang="0">
                    <a:pos x="317" y="124"/>
                  </a:cxn>
                  <a:cxn ang="0">
                    <a:pos x="310" y="141"/>
                  </a:cxn>
                  <a:cxn ang="0">
                    <a:pos x="291" y="155"/>
                  </a:cxn>
                  <a:cxn ang="0">
                    <a:pos x="272" y="160"/>
                  </a:cxn>
                  <a:cxn ang="0">
                    <a:pos x="255" y="160"/>
                  </a:cxn>
                  <a:cxn ang="0">
                    <a:pos x="243" y="155"/>
                  </a:cxn>
                  <a:cxn ang="0">
                    <a:pos x="234" y="151"/>
                  </a:cxn>
                  <a:cxn ang="0">
                    <a:pos x="234" y="151"/>
                  </a:cxn>
                  <a:cxn ang="0">
                    <a:pos x="234" y="158"/>
                  </a:cxn>
                  <a:cxn ang="0">
                    <a:pos x="231" y="170"/>
                  </a:cxn>
                  <a:cxn ang="0">
                    <a:pos x="224" y="189"/>
                  </a:cxn>
                  <a:cxn ang="0">
                    <a:pos x="205" y="208"/>
                  </a:cxn>
                  <a:cxn ang="0">
                    <a:pos x="176" y="227"/>
                  </a:cxn>
                  <a:cxn ang="0">
                    <a:pos x="145" y="232"/>
                  </a:cxn>
                  <a:cxn ang="0">
                    <a:pos x="119" y="224"/>
                  </a:cxn>
                  <a:cxn ang="0">
                    <a:pos x="98" y="215"/>
                  </a:cxn>
                  <a:cxn ang="0">
                    <a:pos x="86" y="208"/>
                  </a:cxn>
                  <a:cxn ang="0">
                    <a:pos x="83" y="208"/>
                  </a:cxn>
                  <a:cxn ang="0">
                    <a:pos x="83" y="213"/>
                  </a:cxn>
                  <a:cxn ang="0">
                    <a:pos x="79" y="222"/>
                  </a:cxn>
                  <a:cxn ang="0">
                    <a:pos x="69" y="232"/>
                  </a:cxn>
                  <a:cxn ang="0">
                    <a:pos x="52" y="236"/>
                  </a:cxn>
                  <a:cxn ang="0">
                    <a:pos x="31" y="236"/>
                  </a:cxn>
                  <a:cxn ang="0">
                    <a:pos x="14" y="232"/>
                  </a:cxn>
                  <a:cxn ang="0">
                    <a:pos x="5" y="222"/>
                  </a:cxn>
                  <a:cxn ang="0">
                    <a:pos x="0" y="213"/>
                  </a:cxn>
                  <a:cxn ang="0">
                    <a:pos x="0" y="208"/>
                  </a:cxn>
                </a:cxnLst>
                <a:rect l="0" t="0" r="r" b="b"/>
                <a:pathLst>
                  <a:path w="355" h="239">
                    <a:moveTo>
                      <a:pt x="355" y="0"/>
                    </a:moveTo>
                    <a:lnTo>
                      <a:pt x="355" y="19"/>
                    </a:lnTo>
                    <a:lnTo>
                      <a:pt x="353" y="34"/>
                    </a:lnTo>
                    <a:lnTo>
                      <a:pt x="348" y="48"/>
                    </a:lnTo>
                    <a:lnTo>
                      <a:pt x="341" y="58"/>
                    </a:lnTo>
                    <a:lnTo>
                      <a:pt x="336" y="67"/>
                    </a:lnTo>
                    <a:lnTo>
                      <a:pt x="329" y="74"/>
                    </a:lnTo>
                    <a:lnTo>
                      <a:pt x="324" y="79"/>
                    </a:lnTo>
                    <a:lnTo>
                      <a:pt x="319" y="81"/>
                    </a:lnTo>
                    <a:lnTo>
                      <a:pt x="315" y="84"/>
                    </a:lnTo>
                    <a:lnTo>
                      <a:pt x="315" y="84"/>
                    </a:lnTo>
                    <a:lnTo>
                      <a:pt x="315" y="86"/>
                    </a:lnTo>
                    <a:lnTo>
                      <a:pt x="315" y="89"/>
                    </a:lnTo>
                    <a:lnTo>
                      <a:pt x="317" y="93"/>
                    </a:lnTo>
                    <a:lnTo>
                      <a:pt x="319" y="100"/>
                    </a:lnTo>
                    <a:lnTo>
                      <a:pt x="319" y="108"/>
                    </a:lnTo>
                    <a:lnTo>
                      <a:pt x="319" y="115"/>
                    </a:lnTo>
                    <a:lnTo>
                      <a:pt x="317" y="124"/>
                    </a:lnTo>
                    <a:lnTo>
                      <a:pt x="315" y="131"/>
                    </a:lnTo>
                    <a:lnTo>
                      <a:pt x="310" y="141"/>
                    </a:lnTo>
                    <a:lnTo>
                      <a:pt x="300" y="151"/>
                    </a:lnTo>
                    <a:lnTo>
                      <a:pt x="291" y="155"/>
                    </a:lnTo>
                    <a:lnTo>
                      <a:pt x="281" y="160"/>
                    </a:lnTo>
                    <a:lnTo>
                      <a:pt x="272" y="160"/>
                    </a:lnTo>
                    <a:lnTo>
                      <a:pt x="265" y="160"/>
                    </a:lnTo>
                    <a:lnTo>
                      <a:pt x="255" y="160"/>
                    </a:lnTo>
                    <a:lnTo>
                      <a:pt x="248" y="158"/>
                    </a:lnTo>
                    <a:lnTo>
                      <a:pt x="243" y="155"/>
                    </a:lnTo>
                    <a:lnTo>
                      <a:pt x="238" y="153"/>
                    </a:lnTo>
                    <a:lnTo>
                      <a:pt x="234" y="151"/>
                    </a:lnTo>
                    <a:lnTo>
                      <a:pt x="234" y="151"/>
                    </a:lnTo>
                    <a:lnTo>
                      <a:pt x="234" y="151"/>
                    </a:lnTo>
                    <a:lnTo>
                      <a:pt x="234" y="153"/>
                    </a:lnTo>
                    <a:lnTo>
                      <a:pt x="234" y="158"/>
                    </a:lnTo>
                    <a:lnTo>
                      <a:pt x="234" y="162"/>
                    </a:lnTo>
                    <a:lnTo>
                      <a:pt x="231" y="170"/>
                    </a:lnTo>
                    <a:lnTo>
                      <a:pt x="229" y="179"/>
                    </a:lnTo>
                    <a:lnTo>
                      <a:pt x="224" y="189"/>
                    </a:lnTo>
                    <a:lnTo>
                      <a:pt x="217" y="198"/>
                    </a:lnTo>
                    <a:lnTo>
                      <a:pt x="205" y="208"/>
                    </a:lnTo>
                    <a:lnTo>
                      <a:pt x="191" y="217"/>
                    </a:lnTo>
                    <a:lnTo>
                      <a:pt x="176" y="227"/>
                    </a:lnTo>
                    <a:lnTo>
                      <a:pt x="160" y="229"/>
                    </a:lnTo>
                    <a:lnTo>
                      <a:pt x="145" y="232"/>
                    </a:lnTo>
                    <a:lnTo>
                      <a:pt x="131" y="229"/>
                    </a:lnTo>
                    <a:lnTo>
                      <a:pt x="119" y="224"/>
                    </a:lnTo>
                    <a:lnTo>
                      <a:pt x="107" y="220"/>
                    </a:lnTo>
                    <a:lnTo>
                      <a:pt x="98" y="215"/>
                    </a:lnTo>
                    <a:lnTo>
                      <a:pt x="90" y="210"/>
                    </a:lnTo>
                    <a:lnTo>
                      <a:pt x="86" y="208"/>
                    </a:lnTo>
                    <a:lnTo>
                      <a:pt x="83" y="208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3"/>
                    </a:lnTo>
                    <a:lnTo>
                      <a:pt x="81" y="217"/>
                    </a:lnTo>
                    <a:lnTo>
                      <a:pt x="79" y="222"/>
                    </a:lnTo>
                    <a:lnTo>
                      <a:pt x="74" y="227"/>
                    </a:lnTo>
                    <a:lnTo>
                      <a:pt x="69" y="232"/>
                    </a:lnTo>
                    <a:lnTo>
                      <a:pt x="62" y="234"/>
                    </a:lnTo>
                    <a:lnTo>
                      <a:pt x="52" y="236"/>
                    </a:lnTo>
                    <a:lnTo>
                      <a:pt x="43" y="239"/>
                    </a:lnTo>
                    <a:lnTo>
                      <a:pt x="31" y="236"/>
                    </a:lnTo>
                    <a:lnTo>
                      <a:pt x="21" y="234"/>
                    </a:lnTo>
                    <a:lnTo>
                      <a:pt x="14" y="232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96" name="Group 107"/>
            <p:cNvGrpSpPr>
              <a:grpSpLocks/>
            </p:cNvGrpSpPr>
            <p:nvPr/>
          </p:nvGrpSpPr>
          <p:grpSpPr bwMode="auto">
            <a:xfrm>
              <a:off x="3367" y="3431"/>
              <a:ext cx="631" cy="469"/>
              <a:chOff x="3367" y="3431"/>
              <a:chExt cx="631" cy="469"/>
            </a:xfrm>
          </p:grpSpPr>
          <p:sp>
            <p:nvSpPr>
              <p:cNvPr id="118" name="Freeform 108"/>
              <p:cNvSpPr>
                <a:spLocks/>
              </p:cNvSpPr>
              <p:nvPr/>
            </p:nvSpPr>
            <p:spPr bwMode="auto">
              <a:xfrm>
                <a:off x="3723" y="3441"/>
                <a:ext cx="275" cy="228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4" y="24"/>
                  </a:cxn>
                  <a:cxn ang="0">
                    <a:pos x="7" y="19"/>
                  </a:cxn>
                  <a:cxn ang="0">
                    <a:pos x="16" y="14"/>
                  </a:cxn>
                  <a:cxn ang="0">
                    <a:pos x="26" y="10"/>
                  </a:cxn>
                  <a:cxn ang="0">
                    <a:pos x="35" y="5"/>
                  </a:cxn>
                  <a:cxn ang="0">
                    <a:pos x="50" y="2"/>
                  </a:cxn>
                  <a:cxn ang="0">
                    <a:pos x="64" y="0"/>
                  </a:cxn>
                  <a:cxn ang="0">
                    <a:pos x="78" y="0"/>
                  </a:cxn>
                  <a:cxn ang="0">
                    <a:pos x="95" y="5"/>
                  </a:cxn>
                  <a:cxn ang="0">
                    <a:pos x="109" y="12"/>
                  </a:cxn>
                  <a:cxn ang="0">
                    <a:pos x="124" y="24"/>
                  </a:cxn>
                  <a:cxn ang="0">
                    <a:pos x="133" y="33"/>
                  </a:cxn>
                  <a:cxn ang="0">
                    <a:pos x="143" y="43"/>
                  </a:cxn>
                  <a:cxn ang="0">
                    <a:pos x="147" y="52"/>
                  </a:cxn>
                  <a:cxn ang="0">
                    <a:pos x="150" y="60"/>
                  </a:cxn>
                  <a:cxn ang="0">
                    <a:pos x="152" y="67"/>
                  </a:cxn>
                  <a:cxn ang="0">
                    <a:pos x="152" y="74"/>
                  </a:cxn>
                  <a:cxn ang="0">
                    <a:pos x="152" y="79"/>
                  </a:cxn>
                  <a:cxn ang="0">
                    <a:pos x="152" y="81"/>
                  </a:cxn>
                  <a:cxn ang="0">
                    <a:pos x="152" y="81"/>
                  </a:cxn>
                  <a:cxn ang="0">
                    <a:pos x="152" y="81"/>
                  </a:cxn>
                  <a:cxn ang="0">
                    <a:pos x="155" y="79"/>
                  </a:cxn>
                  <a:cxn ang="0">
                    <a:pos x="159" y="76"/>
                  </a:cxn>
                  <a:cxn ang="0">
                    <a:pos x="167" y="74"/>
                  </a:cxn>
                  <a:cxn ang="0">
                    <a:pos x="174" y="72"/>
                  </a:cxn>
                  <a:cxn ang="0">
                    <a:pos x="181" y="69"/>
                  </a:cxn>
                  <a:cxn ang="0">
                    <a:pos x="190" y="69"/>
                  </a:cxn>
                  <a:cxn ang="0">
                    <a:pos x="200" y="72"/>
                  </a:cxn>
                  <a:cxn ang="0">
                    <a:pos x="209" y="74"/>
                  </a:cxn>
                  <a:cxn ang="0">
                    <a:pos x="219" y="81"/>
                  </a:cxn>
                  <a:cxn ang="0">
                    <a:pos x="229" y="91"/>
                  </a:cxn>
                  <a:cxn ang="0">
                    <a:pos x="233" y="98"/>
                  </a:cxn>
                  <a:cxn ang="0">
                    <a:pos x="236" y="107"/>
                  </a:cxn>
                  <a:cxn ang="0">
                    <a:pos x="238" y="117"/>
                  </a:cxn>
                  <a:cxn ang="0">
                    <a:pos x="238" y="124"/>
                  </a:cxn>
                  <a:cxn ang="0">
                    <a:pos x="236" y="131"/>
                  </a:cxn>
                  <a:cxn ang="0">
                    <a:pos x="236" y="138"/>
                  </a:cxn>
                  <a:cxn ang="0">
                    <a:pos x="233" y="143"/>
                  </a:cxn>
                  <a:cxn ang="0">
                    <a:pos x="233" y="145"/>
                  </a:cxn>
                  <a:cxn ang="0">
                    <a:pos x="231" y="145"/>
                  </a:cxn>
                  <a:cxn ang="0">
                    <a:pos x="233" y="148"/>
                  </a:cxn>
                  <a:cxn ang="0">
                    <a:pos x="236" y="148"/>
                  </a:cxn>
                  <a:cxn ang="0">
                    <a:pos x="240" y="153"/>
                  </a:cxn>
                  <a:cxn ang="0">
                    <a:pos x="248" y="157"/>
                  </a:cxn>
                  <a:cxn ang="0">
                    <a:pos x="252" y="164"/>
                  </a:cxn>
                  <a:cxn ang="0">
                    <a:pos x="259" y="174"/>
                  </a:cxn>
                  <a:cxn ang="0">
                    <a:pos x="267" y="184"/>
                  </a:cxn>
                  <a:cxn ang="0">
                    <a:pos x="271" y="195"/>
                  </a:cxn>
                  <a:cxn ang="0">
                    <a:pos x="274" y="212"/>
                  </a:cxn>
                  <a:cxn ang="0">
                    <a:pos x="276" y="229"/>
                  </a:cxn>
                </a:cxnLst>
                <a:rect l="0" t="0" r="r" b="b"/>
                <a:pathLst>
                  <a:path w="276" h="229">
                    <a:moveTo>
                      <a:pt x="0" y="24"/>
                    </a:moveTo>
                    <a:lnTo>
                      <a:pt x="4" y="24"/>
                    </a:lnTo>
                    <a:lnTo>
                      <a:pt x="7" y="19"/>
                    </a:lnTo>
                    <a:lnTo>
                      <a:pt x="16" y="14"/>
                    </a:lnTo>
                    <a:lnTo>
                      <a:pt x="26" y="10"/>
                    </a:lnTo>
                    <a:lnTo>
                      <a:pt x="35" y="5"/>
                    </a:lnTo>
                    <a:lnTo>
                      <a:pt x="50" y="2"/>
                    </a:lnTo>
                    <a:lnTo>
                      <a:pt x="64" y="0"/>
                    </a:lnTo>
                    <a:lnTo>
                      <a:pt x="78" y="0"/>
                    </a:lnTo>
                    <a:lnTo>
                      <a:pt x="95" y="5"/>
                    </a:lnTo>
                    <a:lnTo>
                      <a:pt x="109" y="12"/>
                    </a:lnTo>
                    <a:lnTo>
                      <a:pt x="124" y="24"/>
                    </a:lnTo>
                    <a:lnTo>
                      <a:pt x="133" y="33"/>
                    </a:lnTo>
                    <a:lnTo>
                      <a:pt x="143" y="43"/>
                    </a:lnTo>
                    <a:lnTo>
                      <a:pt x="147" y="52"/>
                    </a:lnTo>
                    <a:lnTo>
                      <a:pt x="150" y="60"/>
                    </a:lnTo>
                    <a:lnTo>
                      <a:pt x="152" y="67"/>
                    </a:lnTo>
                    <a:lnTo>
                      <a:pt x="152" y="74"/>
                    </a:lnTo>
                    <a:lnTo>
                      <a:pt x="152" y="79"/>
                    </a:lnTo>
                    <a:lnTo>
                      <a:pt x="152" y="81"/>
                    </a:lnTo>
                    <a:lnTo>
                      <a:pt x="152" y="81"/>
                    </a:lnTo>
                    <a:lnTo>
                      <a:pt x="152" y="81"/>
                    </a:lnTo>
                    <a:lnTo>
                      <a:pt x="155" y="79"/>
                    </a:lnTo>
                    <a:lnTo>
                      <a:pt x="159" y="76"/>
                    </a:lnTo>
                    <a:lnTo>
                      <a:pt x="167" y="74"/>
                    </a:lnTo>
                    <a:lnTo>
                      <a:pt x="174" y="72"/>
                    </a:lnTo>
                    <a:lnTo>
                      <a:pt x="181" y="69"/>
                    </a:lnTo>
                    <a:lnTo>
                      <a:pt x="190" y="69"/>
                    </a:lnTo>
                    <a:lnTo>
                      <a:pt x="200" y="72"/>
                    </a:lnTo>
                    <a:lnTo>
                      <a:pt x="209" y="74"/>
                    </a:lnTo>
                    <a:lnTo>
                      <a:pt x="219" y="81"/>
                    </a:lnTo>
                    <a:lnTo>
                      <a:pt x="229" y="91"/>
                    </a:lnTo>
                    <a:lnTo>
                      <a:pt x="233" y="98"/>
                    </a:lnTo>
                    <a:lnTo>
                      <a:pt x="236" y="107"/>
                    </a:lnTo>
                    <a:lnTo>
                      <a:pt x="238" y="117"/>
                    </a:lnTo>
                    <a:lnTo>
                      <a:pt x="238" y="124"/>
                    </a:lnTo>
                    <a:lnTo>
                      <a:pt x="236" y="131"/>
                    </a:lnTo>
                    <a:lnTo>
                      <a:pt x="236" y="138"/>
                    </a:lnTo>
                    <a:lnTo>
                      <a:pt x="233" y="143"/>
                    </a:lnTo>
                    <a:lnTo>
                      <a:pt x="233" y="145"/>
                    </a:lnTo>
                    <a:lnTo>
                      <a:pt x="231" y="145"/>
                    </a:lnTo>
                    <a:lnTo>
                      <a:pt x="233" y="148"/>
                    </a:lnTo>
                    <a:lnTo>
                      <a:pt x="236" y="148"/>
                    </a:lnTo>
                    <a:lnTo>
                      <a:pt x="240" y="153"/>
                    </a:lnTo>
                    <a:lnTo>
                      <a:pt x="248" y="157"/>
                    </a:lnTo>
                    <a:lnTo>
                      <a:pt x="252" y="164"/>
                    </a:lnTo>
                    <a:lnTo>
                      <a:pt x="259" y="174"/>
                    </a:lnTo>
                    <a:lnTo>
                      <a:pt x="267" y="184"/>
                    </a:lnTo>
                    <a:lnTo>
                      <a:pt x="271" y="195"/>
                    </a:lnTo>
                    <a:lnTo>
                      <a:pt x="274" y="212"/>
                    </a:lnTo>
                    <a:lnTo>
                      <a:pt x="276" y="229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19" name="Freeform 109"/>
              <p:cNvSpPr>
                <a:spLocks/>
              </p:cNvSpPr>
              <p:nvPr/>
            </p:nvSpPr>
            <p:spPr bwMode="auto">
              <a:xfrm>
                <a:off x="3367" y="3431"/>
                <a:ext cx="356" cy="234"/>
              </a:xfrm>
              <a:custGeom>
                <a:avLst/>
                <a:gdLst/>
                <a:ahLst/>
                <a:cxnLst>
                  <a:cxn ang="0">
                    <a:pos x="3" y="220"/>
                  </a:cxn>
                  <a:cxn ang="0">
                    <a:pos x="10" y="194"/>
                  </a:cxn>
                  <a:cxn ang="0">
                    <a:pos x="22" y="174"/>
                  </a:cxn>
                  <a:cxn ang="0">
                    <a:pos x="34" y="163"/>
                  </a:cxn>
                  <a:cxn ang="0">
                    <a:pos x="43" y="155"/>
                  </a:cxn>
                  <a:cxn ang="0">
                    <a:pos x="43" y="155"/>
                  </a:cxn>
                  <a:cxn ang="0">
                    <a:pos x="41" y="146"/>
                  </a:cxn>
                  <a:cxn ang="0">
                    <a:pos x="39" y="134"/>
                  </a:cxn>
                  <a:cxn ang="0">
                    <a:pos x="39" y="117"/>
                  </a:cxn>
                  <a:cxn ang="0">
                    <a:pos x="48" y="98"/>
                  </a:cxn>
                  <a:cxn ang="0">
                    <a:pos x="65" y="84"/>
                  </a:cxn>
                  <a:cxn ang="0">
                    <a:pos x="84" y="79"/>
                  </a:cxn>
                  <a:cxn ang="0">
                    <a:pos x="103" y="82"/>
                  </a:cxn>
                  <a:cxn ang="0">
                    <a:pos x="115" y="86"/>
                  </a:cxn>
                  <a:cxn ang="0">
                    <a:pos x="122" y="91"/>
                  </a:cxn>
                  <a:cxn ang="0">
                    <a:pos x="124" y="89"/>
                  </a:cxn>
                  <a:cxn ang="0">
                    <a:pos x="122" y="82"/>
                  </a:cxn>
                  <a:cxn ang="0">
                    <a:pos x="124" y="70"/>
                  </a:cxn>
                  <a:cxn ang="0">
                    <a:pos x="134" y="53"/>
                  </a:cxn>
                  <a:cxn ang="0">
                    <a:pos x="153" y="31"/>
                  </a:cxn>
                  <a:cxn ang="0">
                    <a:pos x="182" y="15"/>
                  </a:cxn>
                  <a:cxn ang="0">
                    <a:pos x="213" y="10"/>
                  </a:cxn>
                  <a:cxn ang="0">
                    <a:pos x="239" y="15"/>
                  </a:cxn>
                  <a:cxn ang="0">
                    <a:pos x="260" y="24"/>
                  </a:cxn>
                  <a:cxn ang="0">
                    <a:pos x="272" y="31"/>
                  </a:cxn>
                  <a:cxn ang="0">
                    <a:pos x="275" y="31"/>
                  </a:cxn>
                  <a:cxn ang="0">
                    <a:pos x="275" y="27"/>
                  </a:cxn>
                  <a:cxn ang="0">
                    <a:pos x="279" y="17"/>
                  </a:cxn>
                  <a:cxn ang="0">
                    <a:pos x="289" y="8"/>
                  </a:cxn>
                  <a:cxn ang="0">
                    <a:pos x="306" y="3"/>
                  </a:cxn>
                  <a:cxn ang="0">
                    <a:pos x="327" y="3"/>
                  </a:cxn>
                  <a:cxn ang="0">
                    <a:pos x="344" y="8"/>
                  </a:cxn>
                  <a:cxn ang="0">
                    <a:pos x="351" y="17"/>
                  </a:cxn>
                  <a:cxn ang="0">
                    <a:pos x="356" y="27"/>
                  </a:cxn>
                  <a:cxn ang="0">
                    <a:pos x="358" y="31"/>
                  </a:cxn>
                </a:cxnLst>
                <a:rect l="0" t="0" r="r" b="b"/>
                <a:pathLst>
                  <a:path w="358" h="236">
                    <a:moveTo>
                      <a:pt x="0" y="236"/>
                    </a:moveTo>
                    <a:lnTo>
                      <a:pt x="3" y="220"/>
                    </a:lnTo>
                    <a:lnTo>
                      <a:pt x="5" y="205"/>
                    </a:lnTo>
                    <a:lnTo>
                      <a:pt x="10" y="194"/>
                    </a:lnTo>
                    <a:lnTo>
                      <a:pt x="15" y="182"/>
                    </a:lnTo>
                    <a:lnTo>
                      <a:pt x="22" y="174"/>
                    </a:lnTo>
                    <a:lnTo>
                      <a:pt x="29" y="167"/>
                    </a:lnTo>
                    <a:lnTo>
                      <a:pt x="34" y="163"/>
                    </a:lnTo>
                    <a:lnTo>
                      <a:pt x="39" y="158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1" y="151"/>
                    </a:lnTo>
                    <a:lnTo>
                      <a:pt x="41" y="146"/>
                    </a:lnTo>
                    <a:lnTo>
                      <a:pt x="39" y="141"/>
                    </a:lnTo>
                    <a:lnTo>
                      <a:pt x="39" y="134"/>
                    </a:lnTo>
                    <a:lnTo>
                      <a:pt x="39" y="124"/>
                    </a:lnTo>
                    <a:lnTo>
                      <a:pt x="39" y="117"/>
                    </a:lnTo>
                    <a:lnTo>
                      <a:pt x="43" y="108"/>
                    </a:lnTo>
                    <a:lnTo>
                      <a:pt x="48" y="98"/>
                    </a:lnTo>
                    <a:lnTo>
                      <a:pt x="55" y="91"/>
                    </a:lnTo>
                    <a:lnTo>
                      <a:pt x="65" y="84"/>
                    </a:lnTo>
                    <a:lnTo>
                      <a:pt x="77" y="82"/>
                    </a:lnTo>
                    <a:lnTo>
                      <a:pt x="84" y="79"/>
                    </a:lnTo>
                    <a:lnTo>
                      <a:pt x="93" y="79"/>
                    </a:lnTo>
                    <a:lnTo>
                      <a:pt x="103" y="82"/>
                    </a:lnTo>
                    <a:lnTo>
                      <a:pt x="110" y="84"/>
                    </a:lnTo>
                    <a:lnTo>
                      <a:pt x="115" y="86"/>
                    </a:lnTo>
                    <a:lnTo>
                      <a:pt x="120" y="89"/>
                    </a:lnTo>
                    <a:lnTo>
                      <a:pt x="122" y="91"/>
                    </a:lnTo>
                    <a:lnTo>
                      <a:pt x="124" y="91"/>
                    </a:lnTo>
                    <a:lnTo>
                      <a:pt x="124" y="89"/>
                    </a:lnTo>
                    <a:lnTo>
                      <a:pt x="122" y="86"/>
                    </a:lnTo>
                    <a:lnTo>
                      <a:pt x="122" y="82"/>
                    </a:lnTo>
                    <a:lnTo>
                      <a:pt x="124" y="77"/>
                    </a:lnTo>
                    <a:lnTo>
                      <a:pt x="124" y="70"/>
                    </a:lnTo>
                    <a:lnTo>
                      <a:pt x="129" y="60"/>
                    </a:lnTo>
                    <a:lnTo>
                      <a:pt x="134" y="53"/>
                    </a:lnTo>
                    <a:lnTo>
                      <a:pt x="141" y="43"/>
                    </a:lnTo>
                    <a:lnTo>
                      <a:pt x="153" y="31"/>
                    </a:lnTo>
                    <a:lnTo>
                      <a:pt x="165" y="22"/>
                    </a:lnTo>
                    <a:lnTo>
                      <a:pt x="182" y="15"/>
                    </a:lnTo>
                    <a:lnTo>
                      <a:pt x="196" y="10"/>
                    </a:lnTo>
                    <a:lnTo>
                      <a:pt x="213" y="10"/>
                    </a:lnTo>
                    <a:lnTo>
                      <a:pt x="227" y="10"/>
                    </a:lnTo>
                    <a:lnTo>
                      <a:pt x="239" y="15"/>
                    </a:lnTo>
                    <a:lnTo>
                      <a:pt x="251" y="20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2" y="31"/>
                    </a:lnTo>
                    <a:lnTo>
                      <a:pt x="275" y="34"/>
                    </a:lnTo>
                    <a:lnTo>
                      <a:pt x="275" y="31"/>
                    </a:lnTo>
                    <a:lnTo>
                      <a:pt x="275" y="29"/>
                    </a:lnTo>
                    <a:lnTo>
                      <a:pt x="275" y="27"/>
                    </a:lnTo>
                    <a:lnTo>
                      <a:pt x="277" y="22"/>
                    </a:lnTo>
                    <a:lnTo>
                      <a:pt x="279" y="17"/>
                    </a:lnTo>
                    <a:lnTo>
                      <a:pt x="284" y="12"/>
                    </a:lnTo>
                    <a:lnTo>
                      <a:pt x="289" y="8"/>
                    </a:lnTo>
                    <a:lnTo>
                      <a:pt x="296" y="5"/>
                    </a:lnTo>
                    <a:lnTo>
                      <a:pt x="306" y="3"/>
                    </a:lnTo>
                    <a:lnTo>
                      <a:pt x="315" y="0"/>
                    </a:lnTo>
                    <a:lnTo>
                      <a:pt x="327" y="3"/>
                    </a:lnTo>
                    <a:lnTo>
                      <a:pt x="337" y="5"/>
                    </a:lnTo>
                    <a:lnTo>
                      <a:pt x="344" y="8"/>
                    </a:lnTo>
                    <a:lnTo>
                      <a:pt x="348" y="12"/>
                    </a:lnTo>
                    <a:lnTo>
                      <a:pt x="351" y="17"/>
                    </a:lnTo>
                    <a:lnTo>
                      <a:pt x="356" y="22"/>
                    </a:lnTo>
                    <a:lnTo>
                      <a:pt x="356" y="27"/>
                    </a:lnTo>
                    <a:lnTo>
                      <a:pt x="358" y="29"/>
                    </a:lnTo>
                    <a:lnTo>
                      <a:pt x="358" y="31"/>
                    </a:lnTo>
                    <a:lnTo>
                      <a:pt x="358" y="34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0" name="Freeform 110"/>
              <p:cNvSpPr>
                <a:spLocks/>
              </p:cNvSpPr>
              <p:nvPr/>
            </p:nvSpPr>
            <p:spPr bwMode="auto">
              <a:xfrm>
                <a:off x="3367" y="3666"/>
                <a:ext cx="272" cy="228"/>
              </a:xfrm>
              <a:custGeom>
                <a:avLst/>
                <a:gdLst/>
                <a:ahLst/>
                <a:cxnLst>
                  <a:cxn ang="0">
                    <a:pos x="272" y="203"/>
                  </a:cxn>
                  <a:cxn ang="0">
                    <a:pos x="272" y="205"/>
                  </a:cxn>
                  <a:cxn ang="0">
                    <a:pos x="267" y="208"/>
                  </a:cxn>
                  <a:cxn ang="0">
                    <a:pos x="260" y="212"/>
                  </a:cxn>
                  <a:cxn ang="0">
                    <a:pos x="251" y="217"/>
                  </a:cxn>
                  <a:cxn ang="0">
                    <a:pos x="239" y="222"/>
                  </a:cxn>
                  <a:cxn ang="0">
                    <a:pos x="227" y="227"/>
                  </a:cxn>
                  <a:cxn ang="0">
                    <a:pos x="213" y="229"/>
                  </a:cxn>
                  <a:cxn ang="0">
                    <a:pos x="196" y="227"/>
                  </a:cxn>
                  <a:cxn ang="0">
                    <a:pos x="182" y="224"/>
                  </a:cxn>
                  <a:cxn ang="0">
                    <a:pos x="165" y="215"/>
                  </a:cxn>
                  <a:cxn ang="0">
                    <a:pos x="153" y="205"/>
                  </a:cxn>
                  <a:cxn ang="0">
                    <a:pos x="141" y="196"/>
                  </a:cxn>
                  <a:cxn ang="0">
                    <a:pos x="134" y="186"/>
                  </a:cxn>
                  <a:cxn ang="0">
                    <a:pos x="129" y="177"/>
                  </a:cxn>
                  <a:cxn ang="0">
                    <a:pos x="124" y="167"/>
                  </a:cxn>
                  <a:cxn ang="0">
                    <a:pos x="124" y="160"/>
                  </a:cxn>
                  <a:cxn ang="0">
                    <a:pos x="122" y="155"/>
                  </a:cxn>
                  <a:cxn ang="0">
                    <a:pos x="122" y="150"/>
                  </a:cxn>
                  <a:cxn ang="0">
                    <a:pos x="124" y="148"/>
                  </a:cxn>
                  <a:cxn ang="0">
                    <a:pos x="124" y="146"/>
                  </a:cxn>
                  <a:cxn ang="0">
                    <a:pos x="122" y="148"/>
                  </a:cxn>
                  <a:cxn ang="0">
                    <a:pos x="120" y="150"/>
                  </a:cxn>
                  <a:cxn ang="0">
                    <a:pos x="115" y="153"/>
                  </a:cxn>
                  <a:cxn ang="0">
                    <a:pos x="110" y="155"/>
                  </a:cxn>
                  <a:cxn ang="0">
                    <a:pos x="103" y="157"/>
                  </a:cxn>
                  <a:cxn ang="0">
                    <a:pos x="93" y="157"/>
                  </a:cxn>
                  <a:cxn ang="0">
                    <a:pos x="84" y="157"/>
                  </a:cxn>
                  <a:cxn ang="0">
                    <a:pos x="77" y="157"/>
                  </a:cxn>
                  <a:cxn ang="0">
                    <a:pos x="65" y="153"/>
                  </a:cxn>
                  <a:cxn ang="0">
                    <a:pos x="55" y="146"/>
                  </a:cxn>
                  <a:cxn ang="0">
                    <a:pos x="48" y="138"/>
                  </a:cxn>
                  <a:cxn ang="0">
                    <a:pos x="43" y="129"/>
                  </a:cxn>
                  <a:cxn ang="0">
                    <a:pos x="39" y="122"/>
                  </a:cxn>
                  <a:cxn ang="0">
                    <a:pos x="39" y="112"/>
                  </a:cxn>
                  <a:cxn ang="0">
                    <a:pos x="39" y="105"/>
                  </a:cxn>
                  <a:cxn ang="0">
                    <a:pos x="39" y="98"/>
                  </a:cxn>
                  <a:cxn ang="0">
                    <a:pos x="41" y="91"/>
                  </a:cxn>
                  <a:cxn ang="0">
                    <a:pos x="41" y="86"/>
                  </a:cxn>
                  <a:cxn ang="0">
                    <a:pos x="43" y="84"/>
                  </a:cxn>
                  <a:cxn ang="0">
                    <a:pos x="43" y="81"/>
                  </a:cxn>
                  <a:cxn ang="0">
                    <a:pos x="43" y="81"/>
                  </a:cxn>
                  <a:cxn ang="0">
                    <a:pos x="39" y="79"/>
                  </a:cxn>
                  <a:cxn ang="0">
                    <a:pos x="34" y="76"/>
                  </a:cxn>
                  <a:cxn ang="0">
                    <a:pos x="29" y="72"/>
                  </a:cxn>
                  <a:cxn ang="0">
                    <a:pos x="22" y="64"/>
                  </a:cxn>
                  <a:cxn ang="0">
                    <a:pos x="15" y="55"/>
                  </a:cxn>
                  <a:cxn ang="0">
                    <a:pos x="10" y="45"/>
                  </a:cxn>
                  <a:cxn ang="0">
                    <a:pos x="5" y="31"/>
                  </a:cxn>
                  <a:cxn ang="0">
                    <a:pos x="3" y="17"/>
                  </a:cxn>
                  <a:cxn ang="0">
                    <a:pos x="0" y="0"/>
                  </a:cxn>
                </a:cxnLst>
                <a:rect l="0" t="0" r="r" b="b"/>
                <a:pathLst>
                  <a:path w="272" h="229">
                    <a:moveTo>
                      <a:pt x="272" y="203"/>
                    </a:moveTo>
                    <a:lnTo>
                      <a:pt x="272" y="205"/>
                    </a:lnTo>
                    <a:lnTo>
                      <a:pt x="267" y="208"/>
                    </a:lnTo>
                    <a:lnTo>
                      <a:pt x="260" y="212"/>
                    </a:lnTo>
                    <a:lnTo>
                      <a:pt x="251" y="217"/>
                    </a:lnTo>
                    <a:lnTo>
                      <a:pt x="239" y="222"/>
                    </a:lnTo>
                    <a:lnTo>
                      <a:pt x="227" y="227"/>
                    </a:lnTo>
                    <a:lnTo>
                      <a:pt x="213" y="229"/>
                    </a:lnTo>
                    <a:lnTo>
                      <a:pt x="196" y="227"/>
                    </a:lnTo>
                    <a:lnTo>
                      <a:pt x="182" y="224"/>
                    </a:lnTo>
                    <a:lnTo>
                      <a:pt x="165" y="215"/>
                    </a:lnTo>
                    <a:lnTo>
                      <a:pt x="153" y="205"/>
                    </a:lnTo>
                    <a:lnTo>
                      <a:pt x="141" y="196"/>
                    </a:lnTo>
                    <a:lnTo>
                      <a:pt x="134" y="186"/>
                    </a:lnTo>
                    <a:lnTo>
                      <a:pt x="129" y="177"/>
                    </a:lnTo>
                    <a:lnTo>
                      <a:pt x="124" y="167"/>
                    </a:lnTo>
                    <a:lnTo>
                      <a:pt x="124" y="160"/>
                    </a:lnTo>
                    <a:lnTo>
                      <a:pt x="122" y="155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24" y="146"/>
                    </a:lnTo>
                    <a:lnTo>
                      <a:pt x="122" y="148"/>
                    </a:lnTo>
                    <a:lnTo>
                      <a:pt x="120" y="150"/>
                    </a:lnTo>
                    <a:lnTo>
                      <a:pt x="115" y="153"/>
                    </a:lnTo>
                    <a:lnTo>
                      <a:pt x="110" y="155"/>
                    </a:lnTo>
                    <a:lnTo>
                      <a:pt x="103" y="157"/>
                    </a:lnTo>
                    <a:lnTo>
                      <a:pt x="93" y="157"/>
                    </a:lnTo>
                    <a:lnTo>
                      <a:pt x="84" y="157"/>
                    </a:lnTo>
                    <a:lnTo>
                      <a:pt x="77" y="157"/>
                    </a:lnTo>
                    <a:lnTo>
                      <a:pt x="65" y="153"/>
                    </a:lnTo>
                    <a:lnTo>
                      <a:pt x="55" y="146"/>
                    </a:lnTo>
                    <a:lnTo>
                      <a:pt x="48" y="138"/>
                    </a:lnTo>
                    <a:lnTo>
                      <a:pt x="43" y="129"/>
                    </a:lnTo>
                    <a:lnTo>
                      <a:pt x="39" y="122"/>
                    </a:lnTo>
                    <a:lnTo>
                      <a:pt x="39" y="112"/>
                    </a:lnTo>
                    <a:lnTo>
                      <a:pt x="39" y="105"/>
                    </a:lnTo>
                    <a:lnTo>
                      <a:pt x="39" y="98"/>
                    </a:lnTo>
                    <a:lnTo>
                      <a:pt x="41" y="91"/>
                    </a:lnTo>
                    <a:lnTo>
                      <a:pt x="41" y="86"/>
                    </a:lnTo>
                    <a:lnTo>
                      <a:pt x="43" y="84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39" y="79"/>
                    </a:lnTo>
                    <a:lnTo>
                      <a:pt x="34" y="76"/>
                    </a:lnTo>
                    <a:lnTo>
                      <a:pt x="29" y="72"/>
                    </a:lnTo>
                    <a:lnTo>
                      <a:pt x="22" y="64"/>
                    </a:lnTo>
                    <a:lnTo>
                      <a:pt x="15" y="55"/>
                    </a:lnTo>
                    <a:lnTo>
                      <a:pt x="10" y="45"/>
                    </a:lnTo>
                    <a:lnTo>
                      <a:pt x="5" y="31"/>
                    </a:lnTo>
                    <a:lnTo>
                      <a:pt x="3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21" name="Freeform 111"/>
              <p:cNvSpPr>
                <a:spLocks/>
              </p:cNvSpPr>
              <p:nvPr/>
            </p:nvSpPr>
            <p:spPr bwMode="auto">
              <a:xfrm>
                <a:off x="3638" y="3666"/>
                <a:ext cx="360" cy="234"/>
              </a:xfrm>
              <a:custGeom>
                <a:avLst/>
                <a:gdLst/>
                <a:ahLst/>
                <a:cxnLst>
                  <a:cxn ang="0">
                    <a:pos x="3" y="205"/>
                  </a:cxn>
                  <a:cxn ang="0">
                    <a:pos x="3" y="212"/>
                  </a:cxn>
                  <a:cxn ang="0">
                    <a:pos x="7" y="219"/>
                  </a:cxn>
                  <a:cxn ang="0">
                    <a:pos x="17" y="229"/>
                  </a:cxn>
                  <a:cxn ang="0">
                    <a:pos x="34" y="236"/>
                  </a:cxn>
                  <a:cxn ang="0">
                    <a:pos x="55" y="236"/>
                  </a:cxn>
                  <a:cxn ang="0">
                    <a:pos x="72" y="229"/>
                  </a:cxn>
                  <a:cxn ang="0">
                    <a:pos x="79" y="219"/>
                  </a:cxn>
                  <a:cxn ang="0">
                    <a:pos x="84" y="212"/>
                  </a:cxn>
                  <a:cxn ang="0">
                    <a:pos x="86" y="205"/>
                  </a:cxn>
                  <a:cxn ang="0">
                    <a:pos x="88" y="205"/>
                  </a:cxn>
                  <a:cxn ang="0">
                    <a:pos x="100" y="215"/>
                  </a:cxn>
                  <a:cxn ang="0">
                    <a:pos x="119" y="224"/>
                  </a:cxn>
                  <a:cxn ang="0">
                    <a:pos x="148" y="229"/>
                  </a:cxn>
                  <a:cxn ang="0">
                    <a:pos x="179" y="224"/>
                  </a:cxn>
                  <a:cxn ang="0">
                    <a:pos x="208" y="205"/>
                  </a:cxn>
                  <a:cxn ang="0">
                    <a:pos x="227" y="186"/>
                  </a:cxn>
                  <a:cxn ang="0">
                    <a:pos x="234" y="169"/>
                  </a:cxn>
                  <a:cxn ang="0">
                    <a:pos x="236" y="155"/>
                  </a:cxn>
                  <a:cxn ang="0">
                    <a:pos x="236" y="148"/>
                  </a:cxn>
                  <a:cxn ang="0">
                    <a:pos x="236" y="148"/>
                  </a:cxn>
                  <a:cxn ang="0">
                    <a:pos x="243" y="153"/>
                  </a:cxn>
                  <a:cxn ang="0">
                    <a:pos x="258" y="157"/>
                  </a:cxn>
                  <a:cxn ang="0">
                    <a:pos x="274" y="160"/>
                  </a:cxn>
                  <a:cxn ang="0">
                    <a:pos x="293" y="153"/>
                  </a:cxn>
                  <a:cxn ang="0">
                    <a:pos x="313" y="138"/>
                  </a:cxn>
                  <a:cxn ang="0">
                    <a:pos x="320" y="122"/>
                  </a:cxn>
                  <a:cxn ang="0">
                    <a:pos x="322" y="105"/>
                  </a:cxn>
                  <a:cxn ang="0">
                    <a:pos x="320" y="91"/>
                  </a:cxn>
                  <a:cxn ang="0">
                    <a:pos x="317" y="84"/>
                  </a:cxn>
                  <a:cxn ang="0">
                    <a:pos x="317" y="81"/>
                  </a:cxn>
                  <a:cxn ang="0">
                    <a:pos x="324" y="76"/>
                  </a:cxn>
                  <a:cxn ang="0">
                    <a:pos x="336" y="64"/>
                  </a:cxn>
                  <a:cxn ang="0">
                    <a:pos x="351" y="45"/>
                  </a:cxn>
                  <a:cxn ang="0">
                    <a:pos x="358" y="17"/>
                  </a:cxn>
                </a:cxnLst>
                <a:rect l="0" t="0" r="r" b="b"/>
                <a:pathLst>
                  <a:path w="360" h="236">
                    <a:moveTo>
                      <a:pt x="0" y="203"/>
                    </a:moveTo>
                    <a:lnTo>
                      <a:pt x="3" y="205"/>
                    </a:lnTo>
                    <a:lnTo>
                      <a:pt x="3" y="208"/>
                    </a:lnTo>
                    <a:lnTo>
                      <a:pt x="3" y="212"/>
                    </a:lnTo>
                    <a:lnTo>
                      <a:pt x="5" y="215"/>
                    </a:lnTo>
                    <a:lnTo>
                      <a:pt x="7" y="219"/>
                    </a:lnTo>
                    <a:lnTo>
                      <a:pt x="12" y="224"/>
                    </a:lnTo>
                    <a:lnTo>
                      <a:pt x="17" y="229"/>
                    </a:lnTo>
                    <a:lnTo>
                      <a:pt x="24" y="234"/>
                    </a:lnTo>
                    <a:lnTo>
                      <a:pt x="34" y="236"/>
                    </a:lnTo>
                    <a:lnTo>
                      <a:pt x="43" y="236"/>
                    </a:lnTo>
                    <a:lnTo>
                      <a:pt x="55" y="236"/>
                    </a:lnTo>
                    <a:lnTo>
                      <a:pt x="65" y="234"/>
                    </a:lnTo>
                    <a:lnTo>
                      <a:pt x="72" y="229"/>
                    </a:lnTo>
                    <a:lnTo>
                      <a:pt x="76" y="224"/>
                    </a:lnTo>
                    <a:lnTo>
                      <a:pt x="79" y="219"/>
                    </a:lnTo>
                    <a:lnTo>
                      <a:pt x="84" y="215"/>
                    </a:lnTo>
                    <a:lnTo>
                      <a:pt x="84" y="212"/>
                    </a:lnTo>
                    <a:lnTo>
                      <a:pt x="86" y="208"/>
                    </a:lnTo>
                    <a:lnTo>
                      <a:pt x="86" y="205"/>
                    </a:lnTo>
                    <a:lnTo>
                      <a:pt x="86" y="205"/>
                    </a:lnTo>
                    <a:lnTo>
                      <a:pt x="88" y="205"/>
                    </a:lnTo>
                    <a:lnTo>
                      <a:pt x="91" y="210"/>
                    </a:lnTo>
                    <a:lnTo>
                      <a:pt x="100" y="215"/>
                    </a:lnTo>
                    <a:lnTo>
                      <a:pt x="110" y="219"/>
                    </a:lnTo>
                    <a:lnTo>
                      <a:pt x="119" y="224"/>
                    </a:lnTo>
                    <a:lnTo>
                      <a:pt x="134" y="227"/>
                    </a:lnTo>
                    <a:lnTo>
                      <a:pt x="148" y="229"/>
                    </a:lnTo>
                    <a:lnTo>
                      <a:pt x="162" y="229"/>
                    </a:lnTo>
                    <a:lnTo>
                      <a:pt x="179" y="224"/>
                    </a:lnTo>
                    <a:lnTo>
                      <a:pt x="193" y="217"/>
                    </a:lnTo>
                    <a:lnTo>
                      <a:pt x="208" y="205"/>
                    </a:lnTo>
                    <a:lnTo>
                      <a:pt x="217" y="196"/>
                    </a:lnTo>
                    <a:lnTo>
                      <a:pt x="227" y="186"/>
                    </a:lnTo>
                    <a:lnTo>
                      <a:pt x="231" y="177"/>
                    </a:lnTo>
                    <a:lnTo>
                      <a:pt x="234" y="169"/>
                    </a:lnTo>
                    <a:lnTo>
                      <a:pt x="236" y="162"/>
                    </a:lnTo>
                    <a:lnTo>
                      <a:pt x="236" y="155"/>
                    </a:lnTo>
                    <a:lnTo>
                      <a:pt x="236" y="150"/>
                    </a:lnTo>
                    <a:lnTo>
                      <a:pt x="236" y="148"/>
                    </a:lnTo>
                    <a:lnTo>
                      <a:pt x="236" y="148"/>
                    </a:lnTo>
                    <a:lnTo>
                      <a:pt x="236" y="148"/>
                    </a:lnTo>
                    <a:lnTo>
                      <a:pt x="239" y="150"/>
                    </a:lnTo>
                    <a:lnTo>
                      <a:pt x="243" y="153"/>
                    </a:lnTo>
                    <a:lnTo>
                      <a:pt x="251" y="155"/>
                    </a:lnTo>
                    <a:lnTo>
                      <a:pt x="258" y="157"/>
                    </a:lnTo>
                    <a:lnTo>
                      <a:pt x="265" y="160"/>
                    </a:lnTo>
                    <a:lnTo>
                      <a:pt x="274" y="160"/>
                    </a:lnTo>
                    <a:lnTo>
                      <a:pt x="284" y="157"/>
                    </a:lnTo>
                    <a:lnTo>
                      <a:pt x="293" y="153"/>
                    </a:lnTo>
                    <a:lnTo>
                      <a:pt x="303" y="148"/>
                    </a:lnTo>
                    <a:lnTo>
                      <a:pt x="313" y="138"/>
                    </a:lnTo>
                    <a:lnTo>
                      <a:pt x="317" y="131"/>
                    </a:lnTo>
                    <a:lnTo>
                      <a:pt x="320" y="122"/>
                    </a:lnTo>
                    <a:lnTo>
                      <a:pt x="322" y="112"/>
                    </a:lnTo>
                    <a:lnTo>
                      <a:pt x="322" y="105"/>
                    </a:lnTo>
                    <a:lnTo>
                      <a:pt x="320" y="98"/>
                    </a:lnTo>
                    <a:lnTo>
                      <a:pt x="320" y="91"/>
                    </a:lnTo>
                    <a:lnTo>
                      <a:pt x="317" y="86"/>
                    </a:lnTo>
                    <a:lnTo>
                      <a:pt x="317" y="84"/>
                    </a:lnTo>
                    <a:lnTo>
                      <a:pt x="315" y="84"/>
                    </a:lnTo>
                    <a:lnTo>
                      <a:pt x="317" y="81"/>
                    </a:lnTo>
                    <a:lnTo>
                      <a:pt x="320" y="79"/>
                    </a:lnTo>
                    <a:lnTo>
                      <a:pt x="324" y="76"/>
                    </a:lnTo>
                    <a:lnTo>
                      <a:pt x="332" y="72"/>
                    </a:lnTo>
                    <a:lnTo>
                      <a:pt x="336" y="64"/>
                    </a:lnTo>
                    <a:lnTo>
                      <a:pt x="343" y="55"/>
                    </a:lnTo>
                    <a:lnTo>
                      <a:pt x="351" y="45"/>
                    </a:lnTo>
                    <a:lnTo>
                      <a:pt x="355" y="33"/>
                    </a:lnTo>
                    <a:lnTo>
                      <a:pt x="358" y="17"/>
                    </a:lnTo>
                    <a:lnTo>
                      <a:pt x="36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97" name="Freeform 112"/>
            <p:cNvSpPr>
              <a:spLocks/>
            </p:cNvSpPr>
            <p:nvPr/>
          </p:nvSpPr>
          <p:spPr bwMode="auto">
            <a:xfrm>
              <a:off x="4347" y="4062"/>
              <a:ext cx="114" cy="115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5" y="115"/>
                </a:cxn>
                <a:cxn ang="0">
                  <a:pos x="115" y="115"/>
                </a:cxn>
              </a:cxnLst>
              <a:rect l="0" t="0" r="r" b="b"/>
              <a:pathLst>
                <a:path w="115" h="115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5" y="115"/>
                  </a:lnTo>
                  <a:lnTo>
                    <a:pt x="115" y="11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8" name="Freeform 113"/>
            <p:cNvSpPr>
              <a:spLocks/>
            </p:cNvSpPr>
            <p:nvPr/>
          </p:nvSpPr>
          <p:spPr bwMode="auto">
            <a:xfrm>
              <a:off x="4986" y="4062"/>
              <a:ext cx="110" cy="115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2" y="115"/>
                </a:cxn>
                <a:cxn ang="0">
                  <a:pos x="112" y="115"/>
                </a:cxn>
              </a:cxnLst>
              <a:rect l="0" t="0" r="r" b="b"/>
              <a:pathLst>
                <a:path w="112" h="115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2" y="115"/>
                  </a:lnTo>
                  <a:lnTo>
                    <a:pt x="112" y="115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9" name="Line 114"/>
            <p:cNvSpPr>
              <a:spLocks noChangeShapeType="1"/>
            </p:cNvSpPr>
            <p:nvPr/>
          </p:nvSpPr>
          <p:spPr bwMode="auto">
            <a:xfrm>
              <a:off x="4207" y="2557"/>
              <a:ext cx="0" cy="11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15"/>
            <p:cNvSpPr>
              <a:spLocks noChangeShapeType="1"/>
            </p:cNvSpPr>
            <p:nvPr/>
          </p:nvSpPr>
          <p:spPr bwMode="auto">
            <a:xfrm flipH="1" flipV="1">
              <a:off x="3719" y="2814"/>
              <a:ext cx="173" cy="9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116"/>
            <p:cNvSpPr>
              <a:spLocks noChangeShapeType="1"/>
            </p:cNvSpPr>
            <p:nvPr/>
          </p:nvSpPr>
          <p:spPr bwMode="auto">
            <a:xfrm flipV="1">
              <a:off x="4519" y="2811"/>
              <a:ext cx="184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117"/>
            <p:cNvSpPr>
              <a:spLocks noChangeShapeType="1"/>
            </p:cNvSpPr>
            <p:nvPr/>
          </p:nvSpPr>
          <p:spPr bwMode="auto">
            <a:xfrm flipH="1">
              <a:off x="3682" y="3049"/>
              <a:ext cx="253" cy="37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18"/>
            <p:cNvSpPr>
              <a:spLocks/>
            </p:cNvSpPr>
            <p:nvPr/>
          </p:nvSpPr>
          <p:spPr bwMode="auto">
            <a:xfrm>
              <a:off x="3745" y="3200"/>
              <a:ext cx="114" cy="112"/>
            </a:xfrm>
            <a:custGeom>
              <a:avLst/>
              <a:gdLst/>
              <a:ahLst/>
              <a:cxnLst>
                <a:cxn ang="0">
                  <a:pos x="113" y="112"/>
                </a:cxn>
                <a:cxn ang="0">
                  <a:pos x="113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3" y="115"/>
                </a:cxn>
                <a:cxn ang="0">
                  <a:pos x="113" y="115"/>
                </a:cxn>
                <a:cxn ang="0">
                  <a:pos x="113" y="112"/>
                </a:cxn>
              </a:cxnLst>
              <a:rect l="0" t="0" r="r" b="b"/>
              <a:pathLst>
                <a:path w="113" h="115">
                  <a:moveTo>
                    <a:pt x="113" y="112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3" y="115"/>
                  </a:lnTo>
                  <a:lnTo>
                    <a:pt x="113" y="115"/>
                  </a:lnTo>
                  <a:lnTo>
                    <a:pt x="113" y="112"/>
                  </a:lnTo>
                  <a:close/>
                </a:path>
              </a:pathLst>
            </a:custGeom>
            <a:solidFill>
              <a:srgbClr val="FFFF66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" name="Freeform 119"/>
            <p:cNvSpPr>
              <a:spLocks/>
            </p:cNvSpPr>
            <p:nvPr/>
          </p:nvSpPr>
          <p:spPr bwMode="auto">
            <a:xfrm>
              <a:off x="3983" y="3263"/>
              <a:ext cx="114" cy="115"/>
            </a:xfrm>
            <a:custGeom>
              <a:avLst/>
              <a:gdLst/>
              <a:ahLst/>
              <a:cxnLst>
                <a:cxn ang="0">
                  <a:pos x="113" y="112"/>
                </a:cxn>
                <a:cxn ang="0">
                  <a:pos x="113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3" y="115"/>
                </a:cxn>
                <a:cxn ang="0">
                  <a:pos x="113" y="115"/>
                </a:cxn>
              </a:cxnLst>
              <a:rect l="0" t="0" r="r" b="b"/>
              <a:pathLst>
                <a:path w="113" h="115">
                  <a:moveTo>
                    <a:pt x="113" y="112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3" y="115"/>
                  </a:lnTo>
                  <a:lnTo>
                    <a:pt x="113" y="115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5" name="Line 120"/>
            <p:cNvSpPr>
              <a:spLocks noChangeShapeType="1"/>
            </p:cNvSpPr>
            <p:nvPr/>
          </p:nvSpPr>
          <p:spPr bwMode="auto">
            <a:xfrm>
              <a:off x="4468" y="3055"/>
              <a:ext cx="261" cy="37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21"/>
            <p:cNvSpPr>
              <a:spLocks/>
            </p:cNvSpPr>
            <p:nvPr/>
          </p:nvSpPr>
          <p:spPr bwMode="auto">
            <a:xfrm>
              <a:off x="4552" y="3204"/>
              <a:ext cx="114" cy="109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7" name="Freeform 122"/>
            <p:cNvSpPr>
              <a:spLocks/>
            </p:cNvSpPr>
            <p:nvPr/>
          </p:nvSpPr>
          <p:spPr bwMode="auto">
            <a:xfrm>
              <a:off x="4552" y="3204"/>
              <a:ext cx="114" cy="109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8" name="Line 123"/>
            <p:cNvSpPr>
              <a:spLocks noChangeShapeType="1"/>
            </p:cNvSpPr>
            <p:nvPr/>
          </p:nvSpPr>
          <p:spPr bwMode="auto">
            <a:xfrm flipH="1" flipV="1">
              <a:off x="3275" y="3448"/>
              <a:ext cx="140" cy="7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124"/>
            <p:cNvSpPr>
              <a:spLocks noChangeShapeType="1"/>
            </p:cNvSpPr>
            <p:nvPr/>
          </p:nvSpPr>
          <p:spPr bwMode="auto">
            <a:xfrm flipV="1">
              <a:off x="4989" y="3448"/>
              <a:ext cx="147" cy="7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25"/>
            <p:cNvSpPr>
              <a:spLocks noChangeShapeType="1"/>
            </p:cNvSpPr>
            <p:nvPr/>
          </p:nvSpPr>
          <p:spPr bwMode="auto">
            <a:xfrm flipH="1">
              <a:off x="3348" y="3877"/>
              <a:ext cx="180" cy="18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126"/>
            <p:cNvSpPr>
              <a:spLocks noChangeShapeType="1"/>
            </p:cNvSpPr>
            <p:nvPr/>
          </p:nvSpPr>
          <p:spPr bwMode="auto">
            <a:xfrm>
              <a:off x="3822" y="3883"/>
              <a:ext cx="184" cy="18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27"/>
            <p:cNvSpPr>
              <a:spLocks noChangeShapeType="1"/>
            </p:cNvSpPr>
            <p:nvPr/>
          </p:nvSpPr>
          <p:spPr bwMode="auto">
            <a:xfrm flipH="1">
              <a:off x="4406" y="3880"/>
              <a:ext cx="176" cy="18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28"/>
            <p:cNvSpPr>
              <a:spLocks noChangeShapeType="1"/>
            </p:cNvSpPr>
            <p:nvPr/>
          </p:nvSpPr>
          <p:spPr bwMode="auto">
            <a:xfrm>
              <a:off x="4883" y="3873"/>
              <a:ext cx="158" cy="1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129"/>
            <p:cNvSpPr>
              <a:spLocks noChangeShapeType="1"/>
            </p:cNvSpPr>
            <p:nvPr/>
          </p:nvSpPr>
          <p:spPr bwMode="auto">
            <a:xfrm>
              <a:off x="3994" y="3666"/>
              <a:ext cx="41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30"/>
            <p:cNvSpPr>
              <a:spLocks/>
            </p:cNvSpPr>
            <p:nvPr/>
          </p:nvSpPr>
          <p:spPr bwMode="auto">
            <a:xfrm>
              <a:off x="4160" y="3613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6" name="Freeform 131"/>
            <p:cNvSpPr>
              <a:spLocks/>
            </p:cNvSpPr>
            <p:nvPr/>
          </p:nvSpPr>
          <p:spPr bwMode="auto">
            <a:xfrm>
              <a:off x="4160" y="3613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7" name="Line 132"/>
            <p:cNvSpPr>
              <a:spLocks noChangeShapeType="1"/>
            </p:cNvSpPr>
            <p:nvPr/>
          </p:nvSpPr>
          <p:spPr bwMode="auto">
            <a:xfrm flipH="1" flipV="1">
              <a:off x="3983" y="3072"/>
              <a:ext cx="48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0" name="Group 133"/>
          <p:cNvGrpSpPr>
            <a:grpSpLocks/>
          </p:cNvGrpSpPr>
          <p:nvPr/>
        </p:nvGrpSpPr>
        <p:grpSpPr bwMode="auto">
          <a:xfrm>
            <a:off x="533400" y="1905000"/>
            <a:ext cx="8077200" cy="1676400"/>
            <a:chOff x="336" y="1200"/>
            <a:chExt cx="5088" cy="1056"/>
          </a:xfrm>
        </p:grpSpPr>
        <p:sp>
          <p:nvSpPr>
            <p:cNvPr id="131" name="Rectangle 134"/>
            <p:cNvSpPr>
              <a:spLocks noChangeArrowheads="1"/>
            </p:cNvSpPr>
            <p:nvPr userDrawn="1"/>
          </p:nvSpPr>
          <p:spPr bwMode="auto">
            <a:xfrm>
              <a:off x="2880" y="1200"/>
              <a:ext cx="2544" cy="5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" name="Rectangle 135"/>
            <p:cNvSpPr>
              <a:spLocks noChangeArrowheads="1"/>
            </p:cNvSpPr>
            <p:nvPr userDrawn="1"/>
          </p:nvSpPr>
          <p:spPr bwMode="auto">
            <a:xfrm>
              <a:off x="2880" y="1728"/>
              <a:ext cx="2544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" name="Rectangle 136"/>
            <p:cNvSpPr>
              <a:spLocks noChangeArrowheads="1"/>
            </p:cNvSpPr>
            <p:nvPr userDrawn="1"/>
          </p:nvSpPr>
          <p:spPr bwMode="auto">
            <a:xfrm>
              <a:off x="336" y="1728"/>
              <a:ext cx="2544" cy="52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" name="Rectangle 137"/>
            <p:cNvSpPr>
              <a:spLocks noChangeArrowheads="1"/>
            </p:cNvSpPr>
            <p:nvPr userDrawn="1"/>
          </p:nvSpPr>
          <p:spPr bwMode="auto">
            <a:xfrm>
              <a:off x="336" y="1200"/>
              <a:ext cx="2544" cy="5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" name="Rectangle 138"/>
            <p:cNvSpPr>
              <a:spLocks noChangeArrowheads="1"/>
            </p:cNvSpPr>
            <p:nvPr userDrawn="1"/>
          </p:nvSpPr>
          <p:spPr bwMode="white">
            <a:xfrm>
              <a:off x="432" y="1296"/>
              <a:ext cx="4896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6" name="Group 139"/>
          <p:cNvGrpSpPr>
            <a:grpSpLocks/>
          </p:cNvGrpSpPr>
          <p:nvPr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37" name="Group 140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59" name="Rectangle 141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0" name="Rectangle 142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8" name="Group 143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57" name="Rectangle 144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8" name="Rectangle 145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9" name="Group 146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55" name="Rectangle 147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6" name="Rectangle 148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0" name="Group 149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53" name="Rectangle 150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4" name="Rectangle 151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1" name="Group 152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51" name="Rectangle 153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2" name="Rectangle 154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2" name="Group 155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49" name="Rectangle 156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0" name="Rectangle 157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3" name="Group 158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47" name="Rectangle 159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8" name="Rectangle 160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4" name="Group 161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45" name="Rectangle 162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6" name="Rectangle 163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61" name="Group 164"/>
          <p:cNvGrpSpPr>
            <a:grpSpLocks/>
          </p:cNvGrpSpPr>
          <p:nvPr/>
        </p:nvGrpSpPr>
        <p:grpSpPr bwMode="auto">
          <a:xfrm>
            <a:off x="304800" y="77788"/>
            <a:ext cx="8458200" cy="74612"/>
            <a:chOff x="192" y="3840"/>
            <a:chExt cx="5328" cy="47"/>
          </a:xfrm>
        </p:grpSpPr>
        <p:grpSp>
          <p:nvGrpSpPr>
            <p:cNvPr id="162" name="Group 165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84" name="Rectangle 16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5" name="Rectangle 16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3" name="Group 168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82" name="Rectangle 16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3" name="Rectangle 17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4" name="Group 171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80" name="Rectangle 17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1" name="Rectangle 17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5" name="Group 174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78" name="Rectangle 17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9" name="Rectangle 17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6" name="Group 177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76" name="Rectangle 17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7" name="Rectangle 17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7" name="Group 180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74" name="Rectangle 18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5" name="Rectangle 18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8" name="Group 183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72" name="Rectangle 18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3" name="Rectangle 18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9" name="Group 186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70" name="Rectangle 18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" name="Rectangle 18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186" name="Group 189"/>
          <p:cNvGrpSpPr>
            <a:grpSpLocks/>
          </p:cNvGrpSpPr>
          <p:nvPr/>
        </p:nvGrpSpPr>
        <p:grpSpPr bwMode="auto">
          <a:xfrm>
            <a:off x="304800" y="152400"/>
            <a:ext cx="8458200" cy="74613"/>
            <a:chOff x="192" y="3840"/>
            <a:chExt cx="5328" cy="47"/>
          </a:xfrm>
        </p:grpSpPr>
        <p:grpSp>
          <p:nvGrpSpPr>
            <p:cNvPr id="187" name="Group 190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209" name="Rectangle 191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0" name="Rectangle 192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88" name="Group 193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207" name="Rectangle 194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8" name="Rectangle 195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89" name="Group 196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205" name="Rectangle 197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6" name="Rectangle 198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90" name="Group 199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203" name="Rectangle 200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4" name="Rectangle 201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91" name="Group 202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201" name="Rectangle 203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2" name="Rectangle 204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92" name="Group 205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99" name="Rectangle 206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0" name="Rectangle 207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93" name="Group 208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97" name="Rectangle 209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8" name="Rectangle 210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94" name="Group 211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95" name="Rectangle 212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6" name="Rectangle 213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11" name="Group 214"/>
          <p:cNvGrpSpPr>
            <a:grpSpLocks/>
          </p:cNvGrpSpPr>
          <p:nvPr userDrawn="1"/>
        </p:nvGrpSpPr>
        <p:grpSpPr bwMode="auto">
          <a:xfrm>
            <a:off x="533400" y="1905000"/>
            <a:ext cx="8077200" cy="1676400"/>
            <a:chOff x="336" y="1200"/>
            <a:chExt cx="5088" cy="1056"/>
          </a:xfrm>
        </p:grpSpPr>
        <p:sp>
          <p:nvSpPr>
            <p:cNvPr id="212" name="Rectangle 215"/>
            <p:cNvSpPr>
              <a:spLocks noChangeArrowheads="1"/>
            </p:cNvSpPr>
            <p:nvPr userDrawn="1"/>
          </p:nvSpPr>
          <p:spPr bwMode="auto">
            <a:xfrm>
              <a:off x="2880" y="1200"/>
              <a:ext cx="2544" cy="5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3" name="Rectangle 216"/>
            <p:cNvSpPr>
              <a:spLocks noChangeArrowheads="1"/>
            </p:cNvSpPr>
            <p:nvPr userDrawn="1"/>
          </p:nvSpPr>
          <p:spPr bwMode="auto">
            <a:xfrm>
              <a:off x="2880" y="1728"/>
              <a:ext cx="2544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4" name="Rectangle 217"/>
            <p:cNvSpPr>
              <a:spLocks noChangeArrowheads="1"/>
            </p:cNvSpPr>
            <p:nvPr userDrawn="1"/>
          </p:nvSpPr>
          <p:spPr bwMode="auto">
            <a:xfrm>
              <a:off x="336" y="1728"/>
              <a:ext cx="2544" cy="52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5" name="Rectangle 218"/>
            <p:cNvSpPr>
              <a:spLocks noChangeArrowheads="1"/>
            </p:cNvSpPr>
            <p:nvPr userDrawn="1"/>
          </p:nvSpPr>
          <p:spPr bwMode="auto">
            <a:xfrm>
              <a:off x="336" y="1200"/>
              <a:ext cx="2544" cy="5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6" name="Rectangle 219"/>
            <p:cNvSpPr>
              <a:spLocks noChangeArrowheads="1"/>
            </p:cNvSpPr>
            <p:nvPr userDrawn="1"/>
          </p:nvSpPr>
          <p:spPr bwMode="white">
            <a:xfrm>
              <a:off x="432" y="1296"/>
              <a:ext cx="4896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17" name="Group 220"/>
          <p:cNvGrpSpPr>
            <a:grpSpLocks/>
          </p:cNvGrpSpPr>
          <p:nvPr userDrawn="1"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218" name="Group 221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240" name="Rectangle 22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1" name="Rectangle 22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19" name="Group 224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238" name="Rectangle 22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9" name="Rectangle 22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0" name="Group 227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236" name="Rectangle 22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7" name="Rectangle 22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1" name="Group 230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234" name="Rectangle 23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5" name="Rectangle 23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2" name="Group 233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232" name="Rectangle 23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3" name="Rectangle 23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3" name="Group 236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230" name="Rectangle 23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1" name="Rectangle 23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4" name="Group 239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228" name="Rectangle 24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9" name="Rectangle 24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25" name="Group 242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226" name="Rectangle 24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7" name="Rectangle 24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42" name="Group 245"/>
          <p:cNvGrpSpPr>
            <a:grpSpLocks/>
          </p:cNvGrpSpPr>
          <p:nvPr userDrawn="1"/>
        </p:nvGrpSpPr>
        <p:grpSpPr bwMode="auto">
          <a:xfrm>
            <a:off x="304800" y="77788"/>
            <a:ext cx="8458200" cy="74612"/>
            <a:chOff x="192" y="3840"/>
            <a:chExt cx="5328" cy="47"/>
          </a:xfrm>
        </p:grpSpPr>
        <p:grpSp>
          <p:nvGrpSpPr>
            <p:cNvPr id="243" name="Group 246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265" name="Rectangle 247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6" name="Rectangle 248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4" name="Group 249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263" name="Rectangle 250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4" name="Rectangle 251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5" name="Group 252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261" name="Rectangle 253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2" name="Rectangle 254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6" name="Group 255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259" name="Rectangle 256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0" name="Rectangle 257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7" name="Group 258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257" name="Rectangle 259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8" name="Rectangle 260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8" name="Group 261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255" name="Rectangle 262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6" name="Rectangle 263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49" name="Group 264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253" name="Rectangle 265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4" name="Rectangle 266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50" name="Group 267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251" name="Rectangle 268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2" name="Rectangle 269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267" name="Group 270"/>
          <p:cNvGrpSpPr>
            <a:grpSpLocks/>
          </p:cNvGrpSpPr>
          <p:nvPr userDrawn="1"/>
        </p:nvGrpSpPr>
        <p:grpSpPr bwMode="auto">
          <a:xfrm>
            <a:off x="304800" y="152400"/>
            <a:ext cx="8458200" cy="74613"/>
            <a:chOff x="192" y="3840"/>
            <a:chExt cx="5328" cy="47"/>
          </a:xfrm>
        </p:grpSpPr>
        <p:grpSp>
          <p:nvGrpSpPr>
            <p:cNvPr id="268" name="Group 271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290" name="Rectangle 27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1" name="Rectangle 27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69" name="Group 274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288" name="Rectangle 27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9" name="Rectangle 27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0" name="Group 277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286" name="Rectangle 27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7" name="Rectangle 27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1" name="Group 280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284" name="Rectangle 28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5" name="Rectangle 28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2" name="Group 283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282" name="Rectangle 28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3" name="Rectangle 28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3" name="Group 286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280" name="Rectangle 28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81" name="Rectangle 28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4" name="Group 289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278" name="Rectangle 29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9" name="Rectangle 29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275" name="Group 292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276" name="Rectangle 29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" name="Rectangle 29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5505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506" name="Rectangle 3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2" name="Rectangle 3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293" name="Rectangle 3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294" name="Rectangle 3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B0391B-7E78-A94D-9EA5-A92AAF0043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4033224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5C8F0B-1FEC-2249-8266-6FD46B2776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967483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381000"/>
            <a:ext cx="21145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1912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84480-C7B5-E844-8239-21CE680993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7718949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58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219200"/>
            <a:ext cx="84582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CC54AA-6931-8146-8E70-DCE7EA75C6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619560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58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19200"/>
            <a:ext cx="41529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1529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A6DE4-8F28-E640-80F8-9CBE599FAC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4136020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1D81BA1-6F8D-7347-97E5-7806BD5DEC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288539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7CF8EF-13D2-2A41-B543-BE2952236D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4864351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530B7D-3150-D14F-8CDE-691F0B41DD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3648879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836A9-ED7C-7143-8137-CC8F16A85D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3082745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9120-2F2B-6843-AA08-EA2EC03568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833167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66AB80-4331-2C4E-8790-556B8EEF59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179871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3ED501-81DA-E644-9BA3-C8357E7547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932196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0DDED9-4C68-9548-A5E7-D8FD726584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611368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CEE60-A82F-FC4A-8305-868954B6FA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87071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249" name="Group 3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271" name="Rectangle 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72" name="Rectangle 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0" name="Group 6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269" name="Rectangle 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70" name="Rectangle 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1" name="Group 9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267" name="Rectangle 1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68" name="Rectangle 1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2" name="Group 12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265" name="Rectangle 1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66" name="Rectangle 1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3" name="Group 15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263" name="Rectangle 1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64" name="Rectangle 1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4" name="Group 18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261" name="Rectangle 1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62" name="Rectangle 2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5" name="Group 21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259" name="Rectangle 2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60" name="Rectangle 2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56" name="Group 24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257" name="Rectangle 2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58" name="Rectangle 2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27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45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9" name="Group 29"/>
          <p:cNvGrpSpPr>
            <a:grpSpLocks/>
          </p:cNvGrpSpPr>
          <p:nvPr/>
        </p:nvGrpSpPr>
        <p:grpSpPr bwMode="auto">
          <a:xfrm>
            <a:off x="304800" y="1066800"/>
            <a:ext cx="8458200" cy="150813"/>
            <a:chOff x="192" y="672"/>
            <a:chExt cx="5328" cy="95"/>
          </a:xfrm>
        </p:grpSpPr>
        <p:sp>
          <p:nvSpPr>
            <p:cNvPr id="1217" name="Rectangle 30"/>
            <p:cNvSpPr>
              <a:spLocks noChangeArrowheads="1"/>
            </p:cNvSpPr>
            <p:nvPr userDrawn="1"/>
          </p:nvSpPr>
          <p:spPr bwMode="ltGray">
            <a:xfrm>
              <a:off x="504" y="672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8" name="Rectangle 31"/>
            <p:cNvSpPr>
              <a:spLocks noChangeArrowheads="1"/>
            </p:cNvSpPr>
            <p:nvPr userDrawn="1"/>
          </p:nvSpPr>
          <p:spPr bwMode="ltGray">
            <a:xfrm>
              <a:off x="192" y="672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9" name="Rectangle 32"/>
            <p:cNvSpPr>
              <a:spLocks noChangeArrowheads="1"/>
            </p:cNvSpPr>
            <p:nvPr userDrawn="1"/>
          </p:nvSpPr>
          <p:spPr bwMode="ltGray">
            <a:xfrm>
              <a:off x="1176" y="672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0" name="Rectangle 33"/>
            <p:cNvSpPr>
              <a:spLocks noChangeArrowheads="1"/>
            </p:cNvSpPr>
            <p:nvPr userDrawn="1"/>
          </p:nvSpPr>
          <p:spPr bwMode="ltGray">
            <a:xfrm>
              <a:off x="864" y="672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1" name="Rectangle 34"/>
            <p:cNvSpPr>
              <a:spLocks noChangeArrowheads="1"/>
            </p:cNvSpPr>
            <p:nvPr userDrawn="1"/>
          </p:nvSpPr>
          <p:spPr bwMode="ltGray">
            <a:xfrm>
              <a:off x="1848" y="672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2" name="Rectangle 35"/>
            <p:cNvSpPr>
              <a:spLocks noChangeArrowheads="1"/>
            </p:cNvSpPr>
            <p:nvPr userDrawn="1"/>
          </p:nvSpPr>
          <p:spPr bwMode="ltGray">
            <a:xfrm>
              <a:off x="1536" y="672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3" name="Rectangle 36"/>
            <p:cNvSpPr>
              <a:spLocks noChangeArrowheads="1"/>
            </p:cNvSpPr>
            <p:nvPr userDrawn="1"/>
          </p:nvSpPr>
          <p:spPr bwMode="ltGray">
            <a:xfrm>
              <a:off x="2520" y="672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4" name="Rectangle 37"/>
            <p:cNvSpPr>
              <a:spLocks noChangeArrowheads="1"/>
            </p:cNvSpPr>
            <p:nvPr userDrawn="1"/>
          </p:nvSpPr>
          <p:spPr bwMode="ltGray">
            <a:xfrm>
              <a:off x="2208" y="672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5" name="Rectangle 38"/>
            <p:cNvSpPr>
              <a:spLocks noChangeArrowheads="1"/>
            </p:cNvSpPr>
            <p:nvPr userDrawn="1"/>
          </p:nvSpPr>
          <p:spPr bwMode="ltGray">
            <a:xfrm>
              <a:off x="3192" y="672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6" name="Rectangle 39"/>
            <p:cNvSpPr>
              <a:spLocks noChangeArrowheads="1"/>
            </p:cNvSpPr>
            <p:nvPr userDrawn="1"/>
          </p:nvSpPr>
          <p:spPr bwMode="ltGray">
            <a:xfrm>
              <a:off x="2880" y="672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7" name="Rectangle 40"/>
            <p:cNvSpPr>
              <a:spLocks noChangeArrowheads="1"/>
            </p:cNvSpPr>
            <p:nvPr userDrawn="1"/>
          </p:nvSpPr>
          <p:spPr bwMode="ltGray">
            <a:xfrm>
              <a:off x="3864" y="672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8" name="Rectangle 41"/>
            <p:cNvSpPr>
              <a:spLocks noChangeArrowheads="1"/>
            </p:cNvSpPr>
            <p:nvPr userDrawn="1"/>
          </p:nvSpPr>
          <p:spPr bwMode="ltGray">
            <a:xfrm>
              <a:off x="3552" y="672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" name="Rectangle 42"/>
            <p:cNvSpPr>
              <a:spLocks noChangeArrowheads="1"/>
            </p:cNvSpPr>
            <p:nvPr userDrawn="1"/>
          </p:nvSpPr>
          <p:spPr bwMode="ltGray">
            <a:xfrm>
              <a:off x="4536" y="672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0" name="Rectangle 43"/>
            <p:cNvSpPr>
              <a:spLocks noChangeArrowheads="1"/>
            </p:cNvSpPr>
            <p:nvPr userDrawn="1"/>
          </p:nvSpPr>
          <p:spPr bwMode="ltGray">
            <a:xfrm>
              <a:off x="4224" y="672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1" name="Rectangle 44"/>
            <p:cNvSpPr>
              <a:spLocks noChangeArrowheads="1"/>
            </p:cNvSpPr>
            <p:nvPr userDrawn="1"/>
          </p:nvSpPr>
          <p:spPr bwMode="ltGray">
            <a:xfrm>
              <a:off x="5208" y="672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2" name="Rectangle 45"/>
            <p:cNvSpPr>
              <a:spLocks noChangeArrowheads="1"/>
            </p:cNvSpPr>
            <p:nvPr userDrawn="1"/>
          </p:nvSpPr>
          <p:spPr bwMode="ltGray">
            <a:xfrm>
              <a:off x="4896" y="672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3" name="Rectangle 46"/>
            <p:cNvSpPr>
              <a:spLocks noChangeArrowheads="1"/>
            </p:cNvSpPr>
            <p:nvPr userDrawn="1"/>
          </p:nvSpPr>
          <p:spPr bwMode="ltGray">
            <a:xfrm>
              <a:off x="504" y="720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4" name="Rectangle 47"/>
            <p:cNvSpPr>
              <a:spLocks noChangeArrowheads="1"/>
            </p:cNvSpPr>
            <p:nvPr userDrawn="1"/>
          </p:nvSpPr>
          <p:spPr bwMode="ltGray">
            <a:xfrm>
              <a:off x="192" y="720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5" name="Rectangle 48"/>
            <p:cNvSpPr>
              <a:spLocks noChangeArrowheads="1"/>
            </p:cNvSpPr>
            <p:nvPr userDrawn="1"/>
          </p:nvSpPr>
          <p:spPr bwMode="ltGray">
            <a:xfrm>
              <a:off x="1176" y="720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6" name="Rectangle 49"/>
            <p:cNvSpPr>
              <a:spLocks noChangeArrowheads="1"/>
            </p:cNvSpPr>
            <p:nvPr userDrawn="1"/>
          </p:nvSpPr>
          <p:spPr bwMode="ltGray">
            <a:xfrm>
              <a:off x="864" y="720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7" name="Rectangle 50"/>
            <p:cNvSpPr>
              <a:spLocks noChangeArrowheads="1"/>
            </p:cNvSpPr>
            <p:nvPr userDrawn="1"/>
          </p:nvSpPr>
          <p:spPr bwMode="ltGray">
            <a:xfrm>
              <a:off x="1848" y="720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8" name="Rectangle 51"/>
            <p:cNvSpPr>
              <a:spLocks noChangeArrowheads="1"/>
            </p:cNvSpPr>
            <p:nvPr userDrawn="1"/>
          </p:nvSpPr>
          <p:spPr bwMode="ltGray">
            <a:xfrm>
              <a:off x="1536" y="720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" name="Rectangle 52"/>
            <p:cNvSpPr>
              <a:spLocks noChangeArrowheads="1"/>
            </p:cNvSpPr>
            <p:nvPr userDrawn="1"/>
          </p:nvSpPr>
          <p:spPr bwMode="ltGray">
            <a:xfrm>
              <a:off x="2520" y="720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0" name="Rectangle 53"/>
            <p:cNvSpPr>
              <a:spLocks noChangeArrowheads="1"/>
            </p:cNvSpPr>
            <p:nvPr userDrawn="1"/>
          </p:nvSpPr>
          <p:spPr bwMode="ltGray">
            <a:xfrm>
              <a:off x="2208" y="720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1" name="Rectangle 54"/>
            <p:cNvSpPr>
              <a:spLocks noChangeArrowheads="1"/>
            </p:cNvSpPr>
            <p:nvPr userDrawn="1"/>
          </p:nvSpPr>
          <p:spPr bwMode="ltGray">
            <a:xfrm>
              <a:off x="3192" y="720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2" name="Rectangle 55"/>
            <p:cNvSpPr>
              <a:spLocks noChangeArrowheads="1"/>
            </p:cNvSpPr>
            <p:nvPr userDrawn="1"/>
          </p:nvSpPr>
          <p:spPr bwMode="ltGray">
            <a:xfrm>
              <a:off x="2880" y="720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3" name="Rectangle 56"/>
            <p:cNvSpPr>
              <a:spLocks noChangeArrowheads="1"/>
            </p:cNvSpPr>
            <p:nvPr userDrawn="1"/>
          </p:nvSpPr>
          <p:spPr bwMode="ltGray">
            <a:xfrm>
              <a:off x="3864" y="720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4" name="Rectangle 57"/>
            <p:cNvSpPr>
              <a:spLocks noChangeArrowheads="1"/>
            </p:cNvSpPr>
            <p:nvPr userDrawn="1"/>
          </p:nvSpPr>
          <p:spPr bwMode="ltGray">
            <a:xfrm>
              <a:off x="3552" y="720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5" name="Rectangle 58"/>
            <p:cNvSpPr>
              <a:spLocks noChangeArrowheads="1"/>
            </p:cNvSpPr>
            <p:nvPr userDrawn="1"/>
          </p:nvSpPr>
          <p:spPr bwMode="ltGray">
            <a:xfrm>
              <a:off x="4536" y="720"/>
              <a:ext cx="312" cy="4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6" name="Rectangle 59"/>
            <p:cNvSpPr>
              <a:spLocks noChangeArrowheads="1"/>
            </p:cNvSpPr>
            <p:nvPr userDrawn="1"/>
          </p:nvSpPr>
          <p:spPr bwMode="ltGray">
            <a:xfrm>
              <a:off x="4224" y="720"/>
              <a:ext cx="312" cy="4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7" name="Rectangle 60"/>
            <p:cNvSpPr>
              <a:spLocks noChangeArrowheads="1"/>
            </p:cNvSpPr>
            <p:nvPr userDrawn="1"/>
          </p:nvSpPr>
          <p:spPr bwMode="ltGray">
            <a:xfrm>
              <a:off x="5208" y="720"/>
              <a:ext cx="312" cy="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8" name="Rectangle 61"/>
            <p:cNvSpPr>
              <a:spLocks noChangeArrowheads="1"/>
            </p:cNvSpPr>
            <p:nvPr userDrawn="1"/>
          </p:nvSpPr>
          <p:spPr bwMode="ltGray">
            <a:xfrm>
              <a:off x="4896" y="720"/>
              <a:ext cx="312" cy="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30" name="Group 62"/>
          <p:cNvGrpSpPr>
            <a:grpSpLocks/>
          </p:cNvGrpSpPr>
          <p:nvPr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193" name="Group 63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215" name="Rectangle 6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16" name="Rectangle 6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4" name="Group 66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213" name="Rectangle 6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14" name="Rectangle 6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5" name="Group 69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211" name="Rectangle 70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12" name="Rectangle 71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6" name="Group 72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209" name="Rectangle 73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10" name="Rectangle 74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7" name="Group 75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207" name="Rectangle 7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08" name="Rectangle 7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8" name="Group 78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205" name="Rectangle 7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06" name="Rectangle 8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99" name="Group 81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203" name="Rectangle 8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04" name="Rectangle 8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200" name="Group 84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201" name="Rectangle 8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02" name="Rectangle 8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4535" name="Rectangle 8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2"/>
                </a:solidFill>
                <a:latin typeface="Arial Narrow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May 22, 2006</a:t>
            </a:r>
            <a:endParaRPr lang="en-US"/>
          </a:p>
        </p:txBody>
      </p:sp>
      <p:sp>
        <p:nvSpPr>
          <p:cNvPr id="104536" name="Rectangle 8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3246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2"/>
                </a:solidFill>
                <a:latin typeface="Arial Narrow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Mobihoc 2006</a:t>
            </a:r>
          </a:p>
        </p:txBody>
      </p:sp>
      <p:sp>
        <p:nvSpPr>
          <p:cNvPr id="104537" name="Rectangle 8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  <a:latin typeface="Arial Narrow" charset="0"/>
              </a:defRPr>
            </a:lvl1pPr>
          </a:lstStyle>
          <a:p>
            <a:fld id="{13D44400-BBEE-674E-9B93-DBA0444DECB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4" name="Group 90"/>
          <p:cNvGrpSpPr>
            <a:grpSpLocks/>
          </p:cNvGrpSpPr>
          <p:nvPr/>
        </p:nvGrpSpPr>
        <p:grpSpPr bwMode="auto">
          <a:xfrm>
            <a:off x="8135938" y="152400"/>
            <a:ext cx="855662" cy="831850"/>
            <a:chOff x="3216" y="2448"/>
            <a:chExt cx="1979" cy="1729"/>
          </a:xfrm>
        </p:grpSpPr>
        <p:sp>
          <p:nvSpPr>
            <p:cNvPr id="1149" name="Line 91"/>
            <p:cNvSpPr>
              <a:spLocks noChangeShapeType="1"/>
            </p:cNvSpPr>
            <p:nvPr/>
          </p:nvSpPr>
          <p:spPr bwMode="auto">
            <a:xfrm flipV="1">
              <a:off x="3888" y="3359"/>
              <a:ext cx="143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40" name="Freeform 92"/>
            <p:cNvSpPr>
              <a:spLocks/>
            </p:cNvSpPr>
            <p:nvPr/>
          </p:nvSpPr>
          <p:spPr bwMode="auto">
            <a:xfrm>
              <a:off x="3289" y="4065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1" name="Freeform 93"/>
            <p:cNvSpPr>
              <a:spLocks/>
            </p:cNvSpPr>
            <p:nvPr/>
          </p:nvSpPr>
          <p:spPr bwMode="auto">
            <a:xfrm>
              <a:off x="3947" y="4065"/>
              <a:ext cx="117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2" name="Freeform 94"/>
            <p:cNvSpPr>
              <a:spLocks/>
            </p:cNvSpPr>
            <p:nvPr/>
          </p:nvSpPr>
          <p:spPr bwMode="auto">
            <a:xfrm>
              <a:off x="4152" y="2448"/>
              <a:ext cx="110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3" name="Freeform 95"/>
            <p:cNvSpPr>
              <a:spLocks/>
            </p:cNvSpPr>
            <p:nvPr/>
          </p:nvSpPr>
          <p:spPr bwMode="auto">
            <a:xfrm>
              <a:off x="3605" y="2755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4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4" y="112"/>
                </a:cxn>
                <a:cxn ang="0">
                  <a:pos x="114" y="112"/>
                </a:cxn>
              </a:cxnLst>
              <a:rect l="0" t="0" r="r" b="b"/>
              <a:pathLst>
                <a:path w="114" h="112">
                  <a:moveTo>
                    <a:pt x="112" y="112"/>
                  </a:moveTo>
                  <a:lnTo>
                    <a:pt x="114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4" y="112"/>
                  </a:lnTo>
                  <a:lnTo>
                    <a:pt x="114" y="112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4" name="Freeform 96"/>
            <p:cNvSpPr>
              <a:spLocks/>
            </p:cNvSpPr>
            <p:nvPr/>
          </p:nvSpPr>
          <p:spPr bwMode="auto">
            <a:xfrm>
              <a:off x="4703" y="2752"/>
              <a:ext cx="114" cy="11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114" y="115"/>
                </a:cxn>
                <a:cxn ang="0">
                  <a:pos x="114" y="0"/>
                </a:cxn>
                <a:cxn ang="0">
                  <a:pos x="2" y="0"/>
                </a:cxn>
                <a:cxn ang="0">
                  <a:pos x="2" y="115"/>
                </a:cxn>
                <a:cxn ang="0">
                  <a:pos x="2" y="115"/>
                </a:cxn>
              </a:cxnLst>
              <a:rect l="0" t="0" r="r" b="b"/>
              <a:pathLst>
                <a:path w="114" h="115">
                  <a:moveTo>
                    <a:pt x="0" y="112"/>
                  </a:moveTo>
                  <a:lnTo>
                    <a:pt x="114" y="115"/>
                  </a:lnTo>
                  <a:lnTo>
                    <a:pt x="114" y="0"/>
                  </a:lnTo>
                  <a:lnTo>
                    <a:pt x="2" y="0"/>
                  </a:lnTo>
                  <a:lnTo>
                    <a:pt x="2" y="115"/>
                  </a:lnTo>
                  <a:lnTo>
                    <a:pt x="2" y="115"/>
                  </a:lnTo>
                </a:path>
              </a:pathLst>
            </a:custGeom>
            <a:solidFill>
              <a:srgbClr val="996633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5" name="Freeform 97"/>
            <p:cNvSpPr>
              <a:spLocks/>
            </p:cNvSpPr>
            <p:nvPr/>
          </p:nvSpPr>
          <p:spPr bwMode="auto">
            <a:xfrm>
              <a:off x="5081" y="3332"/>
              <a:ext cx="114" cy="11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112" y="114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4"/>
                </a:cxn>
                <a:cxn ang="0">
                  <a:pos x="0" y="114"/>
                </a:cxn>
              </a:cxnLst>
              <a:rect l="0" t="0" r="r" b="b"/>
              <a:pathLst>
                <a:path w="112" h="114">
                  <a:moveTo>
                    <a:pt x="0" y="112"/>
                  </a:moveTo>
                  <a:lnTo>
                    <a:pt x="112" y="114"/>
                  </a:lnTo>
                  <a:lnTo>
                    <a:pt x="112" y="0"/>
                  </a:lnTo>
                  <a:lnTo>
                    <a:pt x="0" y="0"/>
                  </a:lnTo>
                  <a:lnTo>
                    <a:pt x="0" y="114"/>
                  </a:lnTo>
                  <a:lnTo>
                    <a:pt x="0" y="114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46" name="Freeform 98"/>
            <p:cNvSpPr>
              <a:spLocks/>
            </p:cNvSpPr>
            <p:nvPr/>
          </p:nvSpPr>
          <p:spPr bwMode="auto">
            <a:xfrm>
              <a:off x="3216" y="3336"/>
              <a:ext cx="114" cy="112"/>
            </a:xfrm>
            <a:custGeom>
              <a:avLst/>
              <a:gdLst/>
              <a:ahLst/>
              <a:cxnLst>
                <a:cxn ang="0">
                  <a:pos x="115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5" y="112"/>
                </a:cxn>
                <a:cxn ang="0">
                  <a:pos x="115" y="112"/>
                </a:cxn>
              </a:cxnLst>
              <a:rect l="0" t="0" r="r" b="b"/>
              <a:pathLst>
                <a:path w="115" h="112">
                  <a:moveTo>
                    <a:pt x="115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5" y="112"/>
                  </a:lnTo>
                  <a:lnTo>
                    <a:pt x="115" y="112"/>
                  </a:lnTo>
                </a:path>
              </a:pathLst>
            </a:custGeom>
            <a:solidFill>
              <a:srgbClr val="996633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grpSp>
          <p:nvGrpSpPr>
            <p:cNvPr id="1157" name="Group 99"/>
            <p:cNvGrpSpPr>
              <a:grpSpLocks/>
            </p:cNvGrpSpPr>
            <p:nvPr/>
          </p:nvGrpSpPr>
          <p:grpSpPr bwMode="auto">
            <a:xfrm>
              <a:off x="3891" y="2677"/>
              <a:ext cx="632" cy="470"/>
              <a:chOff x="3891" y="2677"/>
              <a:chExt cx="632" cy="470"/>
            </a:xfrm>
          </p:grpSpPr>
          <p:sp>
            <p:nvSpPr>
              <p:cNvPr id="104548" name="Freeform 100"/>
              <p:cNvSpPr>
                <a:spLocks/>
              </p:cNvSpPr>
              <p:nvPr/>
            </p:nvSpPr>
            <p:spPr bwMode="auto">
              <a:xfrm>
                <a:off x="4248" y="2686"/>
                <a:ext cx="275" cy="22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5" y="23"/>
                  </a:cxn>
                  <a:cxn ang="0">
                    <a:pos x="10" y="19"/>
                  </a:cxn>
                  <a:cxn ang="0">
                    <a:pos x="17" y="14"/>
                  </a:cxn>
                  <a:cxn ang="0">
                    <a:pos x="26" y="9"/>
                  </a:cxn>
                  <a:cxn ang="0">
                    <a:pos x="36" y="4"/>
                  </a:cxn>
                  <a:cxn ang="0">
                    <a:pos x="50" y="2"/>
                  </a:cxn>
                  <a:cxn ang="0">
                    <a:pos x="65" y="0"/>
                  </a:cxn>
                  <a:cxn ang="0">
                    <a:pos x="79" y="0"/>
                  </a:cxn>
                  <a:cxn ang="0">
                    <a:pos x="96" y="4"/>
                  </a:cxn>
                  <a:cxn ang="0">
                    <a:pos x="110" y="11"/>
                  </a:cxn>
                  <a:cxn ang="0">
                    <a:pos x="124" y="23"/>
                  </a:cxn>
                  <a:cxn ang="0">
                    <a:pos x="134" y="33"/>
                  </a:cxn>
                  <a:cxn ang="0">
                    <a:pos x="143" y="42"/>
                  </a:cxn>
                  <a:cxn ang="0">
                    <a:pos x="148" y="52"/>
                  </a:cxn>
                  <a:cxn ang="0">
                    <a:pos x="150" y="59"/>
                  </a:cxn>
                  <a:cxn ang="0">
                    <a:pos x="153" y="66"/>
                  </a:cxn>
                  <a:cxn ang="0">
                    <a:pos x="153" y="73"/>
                  </a:cxn>
                  <a:cxn ang="0">
                    <a:pos x="153" y="78"/>
                  </a:cxn>
                  <a:cxn ang="0">
                    <a:pos x="153" y="81"/>
                  </a:cxn>
                  <a:cxn ang="0">
                    <a:pos x="153" y="81"/>
                  </a:cxn>
                  <a:cxn ang="0">
                    <a:pos x="153" y="81"/>
                  </a:cxn>
                  <a:cxn ang="0">
                    <a:pos x="155" y="78"/>
                  </a:cxn>
                  <a:cxn ang="0">
                    <a:pos x="160" y="76"/>
                  </a:cxn>
                  <a:cxn ang="0">
                    <a:pos x="167" y="73"/>
                  </a:cxn>
                  <a:cxn ang="0">
                    <a:pos x="174" y="71"/>
                  </a:cxn>
                  <a:cxn ang="0">
                    <a:pos x="181" y="69"/>
                  </a:cxn>
                  <a:cxn ang="0">
                    <a:pos x="191" y="69"/>
                  </a:cxn>
                  <a:cxn ang="0">
                    <a:pos x="200" y="71"/>
                  </a:cxn>
                  <a:cxn ang="0">
                    <a:pos x="210" y="73"/>
                  </a:cxn>
                  <a:cxn ang="0">
                    <a:pos x="219" y="81"/>
                  </a:cxn>
                  <a:cxn ang="0">
                    <a:pos x="229" y="90"/>
                  </a:cxn>
                  <a:cxn ang="0">
                    <a:pos x="234" y="97"/>
                  </a:cxn>
                  <a:cxn ang="0">
                    <a:pos x="236" y="107"/>
                  </a:cxn>
                  <a:cxn ang="0">
                    <a:pos x="239" y="116"/>
                  </a:cxn>
                  <a:cxn ang="0">
                    <a:pos x="239" y="124"/>
                  </a:cxn>
                  <a:cxn ang="0">
                    <a:pos x="236" y="131"/>
                  </a:cxn>
                  <a:cxn ang="0">
                    <a:pos x="236" y="138"/>
                  </a:cxn>
                  <a:cxn ang="0">
                    <a:pos x="234" y="143"/>
                  </a:cxn>
                  <a:cxn ang="0">
                    <a:pos x="234" y="145"/>
                  </a:cxn>
                  <a:cxn ang="0">
                    <a:pos x="231" y="145"/>
                  </a:cxn>
                  <a:cxn ang="0">
                    <a:pos x="234" y="147"/>
                  </a:cxn>
                  <a:cxn ang="0">
                    <a:pos x="236" y="147"/>
                  </a:cxn>
                  <a:cxn ang="0">
                    <a:pos x="241" y="152"/>
                  </a:cxn>
                  <a:cxn ang="0">
                    <a:pos x="248" y="157"/>
                  </a:cxn>
                  <a:cxn ang="0">
                    <a:pos x="253" y="164"/>
                  </a:cxn>
                  <a:cxn ang="0">
                    <a:pos x="260" y="174"/>
                  </a:cxn>
                  <a:cxn ang="0">
                    <a:pos x="267" y="183"/>
                  </a:cxn>
                  <a:cxn ang="0">
                    <a:pos x="272" y="195"/>
                  </a:cxn>
                  <a:cxn ang="0">
                    <a:pos x="274" y="212"/>
                  </a:cxn>
                  <a:cxn ang="0">
                    <a:pos x="277" y="228"/>
                  </a:cxn>
                </a:cxnLst>
                <a:rect l="0" t="0" r="r" b="b"/>
                <a:pathLst>
                  <a:path w="277" h="228">
                    <a:moveTo>
                      <a:pt x="0" y="23"/>
                    </a:moveTo>
                    <a:lnTo>
                      <a:pt x="5" y="23"/>
                    </a:lnTo>
                    <a:lnTo>
                      <a:pt x="10" y="19"/>
                    </a:lnTo>
                    <a:lnTo>
                      <a:pt x="17" y="14"/>
                    </a:lnTo>
                    <a:lnTo>
                      <a:pt x="26" y="9"/>
                    </a:lnTo>
                    <a:lnTo>
                      <a:pt x="36" y="4"/>
                    </a:lnTo>
                    <a:lnTo>
                      <a:pt x="50" y="2"/>
                    </a:lnTo>
                    <a:lnTo>
                      <a:pt x="65" y="0"/>
                    </a:lnTo>
                    <a:lnTo>
                      <a:pt x="79" y="0"/>
                    </a:lnTo>
                    <a:lnTo>
                      <a:pt x="96" y="4"/>
                    </a:lnTo>
                    <a:lnTo>
                      <a:pt x="110" y="11"/>
                    </a:lnTo>
                    <a:lnTo>
                      <a:pt x="124" y="23"/>
                    </a:lnTo>
                    <a:lnTo>
                      <a:pt x="134" y="33"/>
                    </a:lnTo>
                    <a:lnTo>
                      <a:pt x="143" y="42"/>
                    </a:lnTo>
                    <a:lnTo>
                      <a:pt x="148" y="52"/>
                    </a:lnTo>
                    <a:lnTo>
                      <a:pt x="150" y="59"/>
                    </a:lnTo>
                    <a:lnTo>
                      <a:pt x="153" y="66"/>
                    </a:lnTo>
                    <a:lnTo>
                      <a:pt x="153" y="73"/>
                    </a:lnTo>
                    <a:lnTo>
                      <a:pt x="153" y="78"/>
                    </a:lnTo>
                    <a:lnTo>
                      <a:pt x="153" y="81"/>
                    </a:lnTo>
                    <a:lnTo>
                      <a:pt x="153" y="81"/>
                    </a:lnTo>
                    <a:lnTo>
                      <a:pt x="153" y="81"/>
                    </a:lnTo>
                    <a:lnTo>
                      <a:pt x="155" y="78"/>
                    </a:lnTo>
                    <a:lnTo>
                      <a:pt x="160" y="76"/>
                    </a:lnTo>
                    <a:lnTo>
                      <a:pt x="167" y="73"/>
                    </a:lnTo>
                    <a:lnTo>
                      <a:pt x="174" y="71"/>
                    </a:lnTo>
                    <a:lnTo>
                      <a:pt x="181" y="69"/>
                    </a:lnTo>
                    <a:lnTo>
                      <a:pt x="191" y="69"/>
                    </a:lnTo>
                    <a:lnTo>
                      <a:pt x="200" y="71"/>
                    </a:lnTo>
                    <a:lnTo>
                      <a:pt x="210" y="73"/>
                    </a:lnTo>
                    <a:lnTo>
                      <a:pt x="219" y="81"/>
                    </a:lnTo>
                    <a:lnTo>
                      <a:pt x="229" y="90"/>
                    </a:lnTo>
                    <a:lnTo>
                      <a:pt x="234" y="97"/>
                    </a:lnTo>
                    <a:lnTo>
                      <a:pt x="236" y="107"/>
                    </a:lnTo>
                    <a:lnTo>
                      <a:pt x="239" y="116"/>
                    </a:lnTo>
                    <a:lnTo>
                      <a:pt x="239" y="124"/>
                    </a:lnTo>
                    <a:lnTo>
                      <a:pt x="236" y="131"/>
                    </a:lnTo>
                    <a:lnTo>
                      <a:pt x="236" y="138"/>
                    </a:lnTo>
                    <a:lnTo>
                      <a:pt x="234" y="143"/>
                    </a:lnTo>
                    <a:lnTo>
                      <a:pt x="234" y="145"/>
                    </a:lnTo>
                    <a:lnTo>
                      <a:pt x="231" y="145"/>
                    </a:lnTo>
                    <a:lnTo>
                      <a:pt x="234" y="147"/>
                    </a:lnTo>
                    <a:lnTo>
                      <a:pt x="236" y="147"/>
                    </a:lnTo>
                    <a:lnTo>
                      <a:pt x="241" y="152"/>
                    </a:lnTo>
                    <a:lnTo>
                      <a:pt x="248" y="157"/>
                    </a:lnTo>
                    <a:lnTo>
                      <a:pt x="253" y="164"/>
                    </a:lnTo>
                    <a:lnTo>
                      <a:pt x="260" y="174"/>
                    </a:lnTo>
                    <a:lnTo>
                      <a:pt x="267" y="183"/>
                    </a:lnTo>
                    <a:lnTo>
                      <a:pt x="272" y="195"/>
                    </a:lnTo>
                    <a:lnTo>
                      <a:pt x="274" y="212"/>
                    </a:lnTo>
                    <a:lnTo>
                      <a:pt x="277" y="22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49" name="Freeform 101"/>
              <p:cNvSpPr>
                <a:spLocks/>
              </p:cNvSpPr>
              <p:nvPr/>
            </p:nvSpPr>
            <p:spPr bwMode="auto">
              <a:xfrm>
                <a:off x="3892" y="2676"/>
                <a:ext cx="356" cy="238"/>
              </a:xfrm>
              <a:custGeom>
                <a:avLst/>
                <a:gdLst/>
                <a:ahLst/>
                <a:cxnLst>
                  <a:cxn ang="0">
                    <a:pos x="2" y="219"/>
                  </a:cxn>
                  <a:cxn ang="0">
                    <a:pos x="9" y="193"/>
                  </a:cxn>
                  <a:cxn ang="0">
                    <a:pos x="21" y="174"/>
                  </a:cxn>
                  <a:cxn ang="0">
                    <a:pos x="33" y="162"/>
                  </a:cxn>
                  <a:cxn ang="0">
                    <a:pos x="43" y="155"/>
                  </a:cxn>
                  <a:cxn ang="0">
                    <a:pos x="43" y="155"/>
                  </a:cxn>
                  <a:cxn ang="0">
                    <a:pos x="40" y="145"/>
                  </a:cxn>
                  <a:cxn ang="0">
                    <a:pos x="38" y="134"/>
                  </a:cxn>
                  <a:cxn ang="0">
                    <a:pos x="38" y="117"/>
                  </a:cxn>
                  <a:cxn ang="0">
                    <a:pos x="48" y="98"/>
                  </a:cxn>
                  <a:cxn ang="0">
                    <a:pos x="67" y="83"/>
                  </a:cxn>
                  <a:cxn ang="0">
                    <a:pos x="83" y="79"/>
                  </a:cxn>
                  <a:cxn ang="0">
                    <a:pos x="102" y="81"/>
                  </a:cxn>
                  <a:cxn ang="0">
                    <a:pos x="114" y="86"/>
                  </a:cxn>
                  <a:cxn ang="0">
                    <a:pos x="121" y="91"/>
                  </a:cxn>
                  <a:cxn ang="0">
                    <a:pos x="124" y="88"/>
                  </a:cxn>
                  <a:cxn ang="0">
                    <a:pos x="121" y="81"/>
                  </a:cxn>
                  <a:cxn ang="0">
                    <a:pos x="124" y="69"/>
                  </a:cxn>
                  <a:cxn ang="0">
                    <a:pos x="133" y="52"/>
                  </a:cxn>
                  <a:cxn ang="0">
                    <a:pos x="152" y="31"/>
                  </a:cxn>
                  <a:cxn ang="0">
                    <a:pos x="181" y="14"/>
                  </a:cxn>
                  <a:cxn ang="0">
                    <a:pos x="212" y="10"/>
                  </a:cxn>
                  <a:cxn ang="0">
                    <a:pos x="238" y="14"/>
                  </a:cxn>
                  <a:cxn ang="0">
                    <a:pos x="260" y="24"/>
                  </a:cxn>
                  <a:cxn ang="0">
                    <a:pos x="272" y="31"/>
                  </a:cxn>
                  <a:cxn ang="0">
                    <a:pos x="274" y="31"/>
                  </a:cxn>
                  <a:cxn ang="0">
                    <a:pos x="274" y="26"/>
                  </a:cxn>
                  <a:cxn ang="0">
                    <a:pos x="279" y="17"/>
                  </a:cxn>
                  <a:cxn ang="0">
                    <a:pos x="288" y="7"/>
                  </a:cxn>
                  <a:cxn ang="0">
                    <a:pos x="305" y="2"/>
                  </a:cxn>
                  <a:cxn ang="0">
                    <a:pos x="327" y="2"/>
                  </a:cxn>
                  <a:cxn ang="0">
                    <a:pos x="343" y="7"/>
                  </a:cxn>
                  <a:cxn ang="0">
                    <a:pos x="350" y="17"/>
                  </a:cxn>
                  <a:cxn ang="0">
                    <a:pos x="355" y="26"/>
                  </a:cxn>
                  <a:cxn ang="0">
                    <a:pos x="358" y="31"/>
                  </a:cxn>
                </a:cxnLst>
                <a:rect l="0" t="0" r="r" b="b"/>
                <a:pathLst>
                  <a:path w="358" h="236">
                    <a:moveTo>
                      <a:pt x="0" y="236"/>
                    </a:moveTo>
                    <a:lnTo>
                      <a:pt x="2" y="219"/>
                    </a:lnTo>
                    <a:lnTo>
                      <a:pt x="5" y="205"/>
                    </a:lnTo>
                    <a:lnTo>
                      <a:pt x="9" y="193"/>
                    </a:lnTo>
                    <a:lnTo>
                      <a:pt x="14" y="181"/>
                    </a:lnTo>
                    <a:lnTo>
                      <a:pt x="21" y="174"/>
                    </a:lnTo>
                    <a:lnTo>
                      <a:pt x="29" y="167"/>
                    </a:lnTo>
                    <a:lnTo>
                      <a:pt x="33" y="162"/>
                    </a:lnTo>
                    <a:lnTo>
                      <a:pt x="38" y="157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0" y="150"/>
                    </a:lnTo>
                    <a:lnTo>
                      <a:pt x="40" y="145"/>
                    </a:lnTo>
                    <a:lnTo>
                      <a:pt x="38" y="141"/>
                    </a:lnTo>
                    <a:lnTo>
                      <a:pt x="38" y="134"/>
                    </a:lnTo>
                    <a:lnTo>
                      <a:pt x="38" y="124"/>
                    </a:lnTo>
                    <a:lnTo>
                      <a:pt x="38" y="117"/>
                    </a:lnTo>
                    <a:lnTo>
                      <a:pt x="43" y="107"/>
                    </a:lnTo>
                    <a:lnTo>
                      <a:pt x="48" y="98"/>
                    </a:lnTo>
                    <a:lnTo>
                      <a:pt x="55" y="91"/>
                    </a:lnTo>
                    <a:lnTo>
                      <a:pt x="67" y="83"/>
                    </a:lnTo>
                    <a:lnTo>
                      <a:pt x="76" y="81"/>
                    </a:lnTo>
                    <a:lnTo>
                      <a:pt x="83" y="79"/>
                    </a:lnTo>
                    <a:lnTo>
                      <a:pt x="93" y="79"/>
                    </a:lnTo>
                    <a:lnTo>
                      <a:pt x="102" y="81"/>
                    </a:lnTo>
                    <a:lnTo>
                      <a:pt x="110" y="83"/>
                    </a:lnTo>
                    <a:lnTo>
                      <a:pt x="114" y="86"/>
                    </a:lnTo>
                    <a:lnTo>
                      <a:pt x="119" y="88"/>
                    </a:lnTo>
                    <a:lnTo>
                      <a:pt x="121" y="91"/>
                    </a:lnTo>
                    <a:lnTo>
                      <a:pt x="124" y="91"/>
                    </a:lnTo>
                    <a:lnTo>
                      <a:pt x="124" y="88"/>
                    </a:lnTo>
                    <a:lnTo>
                      <a:pt x="121" y="86"/>
                    </a:lnTo>
                    <a:lnTo>
                      <a:pt x="121" y="81"/>
                    </a:lnTo>
                    <a:lnTo>
                      <a:pt x="124" y="76"/>
                    </a:lnTo>
                    <a:lnTo>
                      <a:pt x="124" y="69"/>
                    </a:lnTo>
                    <a:lnTo>
                      <a:pt x="129" y="60"/>
                    </a:lnTo>
                    <a:lnTo>
                      <a:pt x="133" y="52"/>
                    </a:lnTo>
                    <a:lnTo>
                      <a:pt x="141" y="43"/>
                    </a:lnTo>
                    <a:lnTo>
                      <a:pt x="152" y="31"/>
                    </a:lnTo>
                    <a:lnTo>
                      <a:pt x="164" y="21"/>
                    </a:lnTo>
                    <a:lnTo>
                      <a:pt x="181" y="14"/>
                    </a:lnTo>
                    <a:lnTo>
                      <a:pt x="195" y="10"/>
                    </a:lnTo>
                    <a:lnTo>
                      <a:pt x="212" y="10"/>
                    </a:lnTo>
                    <a:lnTo>
                      <a:pt x="226" y="10"/>
                    </a:lnTo>
                    <a:lnTo>
                      <a:pt x="238" y="14"/>
                    </a:lnTo>
                    <a:lnTo>
                      <a:pt x="250" y="19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2" y="31"/>
                    </a:lnTo>
                    <a:lnTo>
                      <a:pt x="274" y="33"/>
                    </a:lnTo>
                    <a:lnTo>
                      <a:pt x="274" y="31"/>
                    </a:lnTo>
                    <a:lnTo>
                      <a:pt x="274" y="29"/>
                    </a:lnTo>
                    <a:lnTo>
                      <a:pt x="274" y="26"/>
                    </a:lnTo>
                    <a:lnTo>
                      <a:pt x="276" y="21"/>
                    </a:lnTo>
                    <a:lnTo>
                      <a:pt x="279" y="17"/>
                    </a:lnTo>
                    <a:lnTo>
                      <a:pt x="284" y="12"/>
                    </a:lnTo>
                    <a:lnTo>
                      <a:pt x="288" y="7"/>
                    </a:lnTo>
                    <a:lnTo>
                      <a:pt x="296" y="5"/>
                    </a:lnTo>
                    <a:lnTo>
                      <a:pt x="305" y="2"/>
                    </a:lnTo>
                    <a:lnTo>
                      <a:pt x="315" y="0"/>
                    </a:lnTo>
                    <a:lnTo>
                      <a:pt x="327" y="2"/>
                    </a:lnTo>
                    <a:lnTo>
                      <a:pt x="336" y="5"/>
                    </a:lnTo>
                    <a:lnTo>
                      <a:pt x="343" y="7"/>
                    </a:lnTo>
                    <a:lnTo>
                      <a:pt x="348" y="12"/>
                    </a:lnTo>
                    <a:lnTo>
                      <a:pt x="350" y="17"/>
                    </a:lnTo>
                    <a:lnTo>
                      <a:pt x="355" y="21"/>
                    </a:lnTo>
                    <a:lnTo>
                      <a:pt x="355" y="26"/>
                    </a:lnTo>
                    <a:lnTo>
                      <a:pt x="358" y="29"/>
                    </a:lnTo>
                    <a:lnTo>
                      <a:pt x="358" y="31"/>
                    </a:lnTo>
                    <a:lnTo>
                      <a:pt x="358" y="33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0" name="Freeform 102"/>
              <p:cNvSpPr>
                <a:spLocks/>
              </p:cNvSpPr>
              <p:nvPr/>
            </p:nvSpPr>
            <p:spPr bwMode="auto">
              <a:xfrm>
                <a:off x="3892" y="2910"/>
                <a:ext cx="272" cy="231"/>
              </a:xfrm>
              <a:custGeom>
                <a:avLst/>
                <a:gdLst/>
                <a:ahLst/>
                <a:cxnLst>
                  <a:cxn ang="0">
                    <a:pos x="272" y="202"/>
                  </a:cxn>
                  <a:cxn ang="0">
                    <a:pos x="272" y="205"/>
                  </a:cxn>
                  <a:cxn ang="0">
                    <a:pos x="267" y="207"/>
                  </a:cxn>
                  <a:cxn ang="0">
                    <a:pos x="260" y="212"/>
                  </a:cxn>
                  <a:cxn ang="0">
                    <a:pos x="250" y="217"/>
                  </a:cxn>
                  <a:cxn ang="0">
                    <a:pos x="238" y="221"/>
                  </a:cxn>
                  <a:cxn ang="0">
                    <a:pos x="226" y="226"/>
                  </a:cxn>
                  <a:cxn ang="0">
                    <a:pos x="212" y="229"/>
                  </a:cxn>
                  <a:cxn ang="0">
                    <a:pos x="195" y="226"/>
                  </a:cxn>
                  <a:cxn ang="0">
                    <a:pos x="181" y="224"/>
                  </a:cxn>
                  <a:cxn ang="0">
                    <a:pos x="164" y="214"/>
                  </a:cxn>
                  <a:cxn ang="0">
                    <a:pos x="152" y="205"/>
                  </a:cxn>
                  <a:cxn ang="0">
                    <a:pos x="141" y="195"/>
                  </a:cxn>
                  <a:cxn ang="0">
                    <a:pos x="133" y="186"/>
                  </a:cxn>
                  <a:cxn ang="0">
                    <a:pos x="129" y="176"/>
                  </a:cxn>
                  <a:cxn ang="0">
                    <a:pos x="124" y="167"/>
                  </a:cxn>
                  <a:cxn ang="0">
                    <a:pos x="124" y="159"/>
                  </a:cxn>
                  <a:cxn ang="0">
                    <a:pos x="121" y="155"/>
                  </a:cxn>
                  <a:cxn ang="0">
                    <a:pos x="121" y="150"/>
                  </a:cxn>
                  <a:cxn ang="0">
                    <a:pos x="124" y="148"/>
                  </a:cxn>
                  <a:cxn ang="0">
                    <a:pos x="124" y="145"/>
                  </a:cxn>
                  <a:cxn ang="0">
                    <a:pos x="121" y="148"/>
                  </a:cxn>
                  <a:cxn ang="0">
                    <a:pos x="119" y="150"/>
                  </a:cxn>
                  <a:cxn ang="0">
                    <a:pos x="114" y="152"/>
                  </a:cxn>
                  <a:cxn ang="0">
                    <a:pos x="110" y="155"/>
                  </a:cxn>
                  <a:cxn ang="0">
                    <a:pos x="102" y="157"/>
                  </a:cxn>
                  <a:cxn ang="0">
                    <a:pos x="93" y="157"/>
                  </a:cxn>
                  <a:cxn ang="0">
                    <a:pos x="83" y="157"/>
                  </a:cxn>
                  <a:cxn ang="0">
                    <a:pos x="76" y="157"/>
                  </a:cxn>
                  <a:cxn ang="0">
                    <a:pos x="67" y="152"/>
                  </a:cxn>
                  <a:cxn ang="0">
                    <a:pos x="55" y="145"/>
                  </a:cxn>
                  <a:cxn ang="0">
                    <a:pos x="48" y="138"/>
                  </a:cxn>
                  <a:cxn ang="0">
                    <a:pos x="43" y="128"/>
                  </a:cxn>
                  <a:cxn ang="0">
                    <a:pos x="38" y="121"/>
                  </a:cxn>
                  <a:cxn ang="0">
                    <a:pos x="38" y="112"/>
                  </a:cxn>
                  <a:cxn ang="0">
                    <a:pos x="38" y="105"/>
                  </a:cxn>
                  <a:cxn ang="0">
                    <a:pos x="38" y="97"/>
                  </a:cxn>
                  <a:cxn ang="0">
                    <a:pos x="40" y="90"/>
                  </a:cxn>
                  <a:cxn ang="0">
                    <a:pos x="40" y="86"/>
                  </a:cxn>
                  <a:cxn ang="0">
                    <a:pos x="43" y="83"/>
                  </a:cxn>
                  <a:cxn ang="0">
                    <a:pos x="43" y="81"/>
                  </a:cxn>
                  <a:cxn ang="0">
                    <a:pos x="43" y="81"/>
                  </a:cxn>
                  <a:cxn ang="0">
                    <a:pos x="38" y="78"/>
                  </a:cxn>
                  <a:cxn ang="0">
                    <a:pos x="33" y="76"/>
                  </a:cxn>
                  <a:cxn ang="0">
                    <a:pos x="29" y="71"/>
                  </a:cxn>
                  <a:cxn ang="0">
                    <a:pos x="21" y="64"/>
                  </a:cxn>
                  <a:cxn ang="0">
                    <a:pos x="14" y="55"/>
                  </a:cxn>
                  <a:cxn ang="0">
                    <a:pos x="9" y="45"/>
                  </a:cxn>
                  <a:cxn ang="0">
                    <a:pos x="5" y="31"/>
                  </a:cxn>
                  <a:cxn ang="0">
                    <a:pos x="2" y="16"/>
                  </a:cxn>
                  <a:cxn ang="0">
                    <a:pos x="0" y="0"/>
                  </a:cxn>
                </a:cxnLst>
                <a:rect l="0" t="0" r="r" b="b"/>
                <a:pathLst>
                  <a:path w="272" h="229">
                    <a:moveTo>
                      <a:pt x="272" y="202"/>
                    </a:moveTo>
                    <a:lnTo>
                      <a:pt x="272" y="205"/>
                    </a:lnTo>
                    <a:lnTo>
                      <a:pt x="267" y="207"/>
                    </a:lnTo>
                    <a:lnTo>
                      <a:pt x="260" y="212"/>
                    </a:lnTo>
                    <a:lnTo>
                      <a:pt x="250" y="217"/>
                    </a:lnTo>
                    <a:lnTo>
                      <a:pt x="238" y="221"/>
                    </a:lnTo>
                    <a:lnTo>
                      <a:pt x="226" y="226"/>
                    </a:lnTo>
                    <a:lnTo>
                      <a:pt x="212" y="229"/>
                    </a:lnTo>
                    <a:lnTo>
                      <a:pt x="195" y="226"/>
                    </a:lnTo>
                    <a:lnTo>
                      <a:pt x="181" y="224"/>
                    </a:lnTo>
                    <a:lnTo>
                      <a:pt x="164" y="214"/>
                    </a:lnTo>
                    <a:lnTo>
                      <a:pt x="152" y="205"/>
                    </a:lnTo>
                    <a:lnTo>
                      <a:pt x="141" y="195"/>
                    </a:lnTo>
                    <a:lnTo>
                      <a:pt x="133" y="186"/>
                    </a:lnTo>
                    <a:lnTo>
                      <a:pt x="129" y="176"/>
                    </a:lnTo>
                    <a:lnTo>
                      <a:pt x="124" y="167"/>
                    </a:lnTo>
                    <a:lnTo>
                      <a:pt x="124" y="159"/>
                    </a:lnTo>
                    <a:lnTo>
                      <a:pt x="121" y="155"/>
                    </a:lnTo>
                    <a:lnTo>
                      <a:pt x="121" y="150"/>
                    </a:lnTo>
                    <a:lnTo>
                      <a:pt x="124" y="148"/>
                    </a:lnTo>
                    <a:lnTo>
                      <a:pt x="124" y="145"/>
                    </a:lnTo>
                    <a:lnTo>
                      <a:pt x="121" y="148"/>
                    </a:lnTo>
                    <a:lnTo>
                      <a:pt x="119" y="150"/>
                    </a:lnTo>
                    <a:lnTo>
                      <a:pt x="114" y="152"/>
                    </a:lnTo>
                    <a:lnTo>
                      <a:pt x="110" y="155"/>
                    </a:lnTo>
                    <a:lnTo>
                      <a:pt x="102" y="157"/>
                    </a:lnTo>
                    <a:lnTo>
                      <a:pt x="93" y="157"/>
                    </a:lnTo>
                    <a:lnTo>
                      <a:pt x="83" y="157"/>
                    </a:lnTo>
                    <a:lnTo>
                      <a:pt x="76" y="157"/>
                    </a:lnTo>
                    <a:lnTo>
                      <a:pt x="67" y="152"/>
                    </a:lnTo>
                    <a:lnTo>
                      <a:pt x="55" y="145"/>
                    </a:lnTo>
                    <a:lnTo>
                      <a:pt x="48" y="138"/>
                    </a:lnTo>
                    <a:lnTo>
                      <a:pt x="43" y="128"/>
                    </a:lnTo>
                    <a:lnTo>
                      <a:pt x="38" y="121"/>
                    </a:lnTo>
                    <a:lnTo>
                      <a:pt x="38" y="112"/>
                    </a:lnTo>
                    <a:lnTo>
                      <a:pt x="38" y="105"/>
                    </a:lnTo>
                    <a:lnTo>
                      <a:pt x="38" y="97"/>
                    </a:lnTo>
                    <a:lnTo>
                      <a:pt x="40" y="90"/>
                    </a:lnTo>
                    <a:lnTo>
                      <a:pt x="40" y="86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38" y="78"/>
                    </a:lnTo>
                    <a:lnTo>
                      <a:pt x="33" y="76"/>
                    </a:lnTo>
                    <a:lnTo>
                      <a:pt x="29" y="71"/>
                    </a:lnTo>
                    <a:lnTo>
                      <a:pt x="21" y="64"/>
                    </a:lnTo>
                    <a:lnTo>
                      <a:pt x="14" y="55"/>
                    </a:lnTo>
                    <a:lnTo>
                      <a:pt x="9" y="45"/>
                    </a:lnTo>
                    <a:lnTo>
                      <a:pt x="5" y="31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1" name="Freeform 103"/>
              <p:cNvSpPr>
                <a:spLocks/>
              </p:cNvSpPr>
              <p:nvPr/>
            </p:nvSpPr>
            <p:spPr bwMode="auto">
              <a:xfrm>
                <a:off x="4167" y="2910"/>
                <a:ext cx="352" cy="238"/>
              </a:xfrm>
              <a:custGeom>
                <a:avLst/>
                <a:gdLst/>
                <a:ahLst/>
                <a:cxnLst>
                  <a:cxn ang="0">
                    <a:pos x="355" y="16"/>
                  </a:cxn>
                  <a:cxn ang="0">
                    <a:pos x="348" y="45"/>
                  </a:cxn>
                  <a:cxn ang="0">
                    <a:pos x="334" y="64"/>
                  </a:cxn>
                  <a:cxn ang="0">
                    <a:pos x="322" y="76"/>
                  </a:cxn>
                  <a:cxn ang="0">
                    <a:pos x="315" y="81"/>
                  </a:cxn>
                  <a:cxn ang="0">
                    <a:pos x="315" y="83"/>
                  </a:cxn>
                  <a:cxn ang="0">
                    <a:pos x="317" y="90"/>
                  </a:cxn>
                  <a:cxn ang="0">
                    <a:pos x="320" y="105"/>
                  </a:cxn>
                  <a:cxn ang="0">
                    <a:pos x="317" y="121"/>
                  </a:cxn>
                  <a:cxn ang="0">
                    <a:pos x="310" y="138"/>
                  </a:cxn>
                  <a:cxn ang="0">
                    <a:pos x="291" y="152"/>
                  </a:cxn>
                  <a:cxn ang="0">
                    <a:pos x="272" y="159"/>
                  </a:cxn>
                  <a:cxn ang="0">
                    <a:pos x="255" y="157"/>
                  </a:cxn>
                  <a:cxn ang="0">
                    <a:pos x="241" y="152"/>
                  </a:cxn>
                  <a:cxn ang="0">
                    <a:pos x="234" y="148"/>
                  </a:cxn>
                  <a:cxn ang="0">
                    <a:pos x="234" y="148"/>
                  </a:cxn>
                  <a:cxn ang="0">
                    <a:pos x="234" y="155"/>
                  </a:cxn>
                  <a:cxn ang="0">
                    <a:pos x="231" y="169"/>
                  </a:cxn>
                  <a:cxn ang="0">
                    <a:pos x="224" y="186"/>
                  </a:cxn>
                  <a:cxn ang="0">
                    <a:pos x="205" y="205"/>
                  </a:cxn>
                  <a:cxn ang="0">
                    <a:pos x="177" y="224"/>
                  </a:cxn>
                  <a:cxn ang="0">
                    <a:pos x="146" y="229"/>
                  </a:cxn>
                  <a:cxn ang="0">
                    <a:pos x="117" y="224"/>
                  </a:cxn>
                  <a:cxn ang="0">
                    <a:pos x="98" y="214"/>
                  </a:cxn>
                  <a:cxn ang="0">
                    <a:pos x="86" y="205"/>
                  </a:cxn>
                  <a:cxn ang="0">
                    <a:pos x="84" y="205"/>
                  </a:cxn>
                  <a:cxn ang="0">
                    <a:pos x="81" y="212"/>
                  </a:cxn>
                  <a:cxn ang="0">
                    <a:pos x="76" y="219"/>
                  </a:cxn>
                  <a:cxn ang="0">
                    <a:pos x="69" y="229"/>
                  </a:cxn>
                  <a:cxn ang="0">
                    <a:pos x="53" y="236"/>
                  </a:cxn>
                  <a:cxn ang="0">
                    <a:pos x="31" y="236"/>
                  </a:cxn>
                  <a:cxn ang="0">
                    <a:pos x="14" y="229"/>
                  </a:cxn>
                  <a:cxn ang="0">
                    <a:pos x="5" y="219"/>
                  </a:cxn>
                  <a:cxn ang="0">
                    <a:pos x="0" y="212"/>
                  </a:cxn>
                  <a:cxn ang="0">
                    <a:pos x="0" y="205"/>
                  </a:cxn>
                </a:cxnLst>
                <a:rect l="0" t="0" r="r" b="b"/>
                <a:pathLst>
                  <a:path w="355" h="236">
                    <a:moveTo>
                      <a:pt x="355" y="0"/>
                    </a:moveTo>
                    <a:lnTo>
                      <a:pt x="355" y="16"/>
                    </a:lnTo>
                    <a:lnTo>
                      <a:pt x="353" y="33"/>
                    </a:lnTo>
                    <a:lnTo>
                      <a:pt x="348" y="45"/>
                    </a:lnTo>
                    <a:lnTo>
                      <a:pt x="341" y="55"/>
                    </a:lnTo>
                    <a:lnTo>
                      <a:pt x="334" y="64"/>
                    </a:lnTo>
                    <a:lnTo>
                      <a:pt x="329" y="71"/>
                    </a:lnTo>
                    <a:lnTo>
                      <a:pt x="322" y="76"/>
                    </a:lnTo>
                    <a:lnTo>
                      <a:pt x="317" y="78"/>
                    </a:lnTo>
                    <a:lnTo>
                      <a:pt x="315" y="81"/>
                    </a:lnTo>
                    <a:lnTo>
                      <a:pt x="312" y="83"/>
                    </a:lnTo>
                    <a:lnTo>
                      <a:pt x="315" y="83"/>
                    </a:lnTo>
                    <a:lnTo>
                      <a:pt x="315" y="86"/>
                    </a:lnTo>
                    <a:lnTo>
                      <a:pt x="317" y="90"/>
                    </a:lnTo>
                    <a:lnTo>
                      <a:pt x="317" y="97"/>
                    </a:lnTo>
                    <a:lnTo>
                      <a:pt x="320" y="105"/>
                    </a:lnTo>
                    <a:lnTo>
                      <a:pt x="320" y="112"/>
                    </a:lnTo>
                    <a:lnTo>
                      <a:pt x="317" y="121"/>
                    </a:lnTo>
                    <a:lnTo>
                      <a:pt x="315" y="131"/>
                    </a:lnTo>
                    <a:lnTo>
                      <a:pt x="310" y="138"/>
                    </a:lnTo>
                    <a:lnTo>
                      <a:pt x="300" y="148"/>
                    </a:lnTo>
                    <a:lnTo>
                      <a:pt x="291" y="152"/>
                    </a:lnTo>
                    <a:lnTo>
                      <a:pt x="281" y="157"/>
                    </a:lnTo>
                    <a:lnTo>
                      <a:pt x="272" y="159"/>
                    </a:lnTo>
                    <a:lnTo>
                      <a:pt x="262" y="159"/>
                    </a:lnTo>
                    <a:lnTo>
                      <a:pt x="255" y="157"/>
                    </a:lnTo>
                    <a:lnTo>
                      <a:pt x="248" y="155"/>
                    </a:lnTo>
                    <a:lnTo>
                      <a:pt x="241" y="152"/>
                    </a:lnTo>
                    <a:lnTo>
                      <a:pt x="236" y="150"/>
                    </a:lnTo>
                    <a:lnTo>
                      <a:pt x="234" y="148"/>
                    </a:lnTo>
                    <a:lnTo>
                      <a:pt x="234" y="148"/>
                    </a:lnTo>
                    <a:lnTo>
                      <a:pt x="234" y="148"/>
                    </a:lnTo>
                    <a:lnTo>
                      <a:pt x="234" y="150"/>
                    </a:lnTo>
                    <a:lnTo>
                      <a:pt x="234" y="155"/>
                    </a:lnTo>
                    <a:lnTo>
                      <a:pt x="234" y="162"/>
                    </a:lnTo>
                    <a:lnTo>
                      <a:pt x="231" y="169"/>
                    </a:lnTo>
                    <a:lnTo>
                      <a:pt x="229" y="176"/>
                    </a:lnTo>
                    <a:lnTo>
                      <a:pt x="224" y="186"/>
                    </a:lnTo>
                    <a:lnTo>
                      <a:pt x="215" y="195"/>
                    </a:lnTo>
                    <a:lnTo>
                      <a:pt x="205" y="205"/>
                    </a:lnTo>
                    <a:lnTo>
                      <a:pt x="191" y="217"/>
                    </a:lnTo>
                    <a:lnTo>
                      <a:pt x="177" y="224"/>
                    </a:lnTo>
                    <a:lnTo>
                      <a:pt x="160" y="229"/>
                    </a:lnTo>
                    <a:lnTo>
                      <a:pt x="146" y="229"/>
                    </a:lnTo>
                    <a:lnTo>
                      <a:pt x="131" y="226"/>
                    </a:lnTo>
                    <a:lnTo>
                      <a:pt x="117" y="224"/>
                    </a:lnTo>
                    <a:lnTo>
                      <a:pt x="107" y="219"/>
                    </a:lnTo>
                    <a:lnTo>
                      <a:pt x="98" y="214"/>
                    </a:lnTo>
                    <a:lnTo>
                      <a:pt x="91" y="209"/>
                    </a:lnTo>
                    <a:lnTo>
                      <a:pt x="86" y="205"/>
                    </a:lnTo>
                    <a:lnTo>
                      <a:pt x="84" y="205"/>
                    </a:lnTo>
                    <a:lnTo>
                      <a:pt x="84" y="205"/>
                    </a:lnTo>
                    <a:lnTo>
                      <a:pt x="84" y="207"/>
                    </a:lnTo>
                    <a:lnTo>
                      <a:pt x="81" y="212"/>
                    </a:lnTo>
                    <a:lnTo>
                      <a:pt x="81" y="214"/>
                    </a:lnTo>
                    <a:lnTo>
                      <a:pt x="76" y="219"/>
                    </a:lnTo>
                    <a:lnTo>
                      <a:pt x="74" y="224"/>
                    </a:lnTo>
                    <a:lnTo>
                      <a:pt x="69" y="229"/>
                    </a:lnTo>
                    <a:lnTo>
                      <a:pt x="62" y="233"/>
                    </a:lnTo>
                    <a:lnTo>
                      <a:pt x="53" y="236"/>
                    </a:lnTo>
                    <a:lnTo>
                      <a:pt x="41" y="236"/>
                    </a:lnTo>
                    <a:lnTo>
                      <a:pt x="31" y="236"/>
                    </a:lnTo>
                    <a:lnTo>
                      <a:pt x="22" y="233"/>
                    </a:lnTo>
                    <a:lnTo>
                      <a:pt x="14" y="229"/>
                    </a:lnTo>
                    <a:lnTo>
                      <a:pt x="10" y="224"/>
                    </a:lnTo>
                    <a:lnTo>
                      <a:pt x="5" y="219"/>
                    </a:lnTo>
                    <a:lnTo>
                      <a:pt x="2" y="214"/>
                    </a:lnTo>
                    <a:lnTo>
                      <a:pt x="0" y="212"/>
                    </a:lnTo>
                    <a:lnTo>
                      <a:pt x="0" y="207"/>
                    </a:lnTo>
                    <a:lnTo>
                      <a:pt x="0" y="205"/>
                    </a:lnTo>
                    <a:lnTo>
                      <a:pt x="0" y="205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1158" name="Group 104"/>
            <p:cNvGrpSpPr>
              <a:grpSpLocks/>
            </p:cNvGrpSpPr>
            <p:nvPr/>
          </p:nvGrpSpPr>
          <p:grpSpPr bwMode="auto">
            <a:xfrm>
              <a:off x="4411" y="3428"/>
              <a:ext cx="631" cy="470"/>
              <a:chOff x="4411" y="3428"/>
              <a:chExt cx="631" cy="470"/>
            </a:xfrm>
          </p:grpSpPr>
          <p:sp>
            <p:nvSpPr>
              <p:cNvPr id="104553" name="Freeform 105"/>
              <p:cNvSpPr>
                <a:spLocks/>
              </p:cNvSpPr>
              <p:nvPr/>
            </p:nvSpPr>
            <p:spPr bwMode="auto">
              <a:xfrm>
                <a:off x="4762" y="3438"/>
                <a:ext cx="275" cy="22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" y="21"/>
                  </a:cxn>
                  <a:cxn ang="0">
                    <a:pos x="7" y="19"/>
                  </a:cxn>
                  <a:cxn ang="0">
                    <a:pos x="15" y="14"/>
                  </a:cxn>
                  <a:cxn ang="0">
                    <a:pos x="24" y="9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2" y="0"/>
                  </a:cxn>
                  <a:cxn ang="0">
                    <a:pos x="77" y="0"/>
                  </a:cxn>
                  <a:cxn ang="0">
                    <a:pos x="93" y="4"/>
                  </a:cxn>
                  <a:cxn ang="0">
                    <a:pos x="108" y="12"/>
                  </a:cxn>
                  <a:cxn ang="0">
                    <a:pos x="122" y="21"/>
                  </a:cxn>
                  <a:cxn ang="0">
                    <a:pos x="134" y="33"/>
                  </a:cxn>
                  <a:cxn ang="0">
                    <a:pos x="141" y="43"/>
                  </a:cxn>
                  <a:cxn ang="0">
                    <a:pos x="146" y="52"/>
                  </a:cxn>
                  <a:cxn ang="0">
                    <a:pos x="148" y="59"/>
                  </a:cxn>
                  <a:cxn ang="0">
                    <a:pos x="151" y="66"/>
                  </a:cxn>
                  <a:cxn ang="0">
                    <a:pos x="151" y="71"/>
                  </a:cxn>
                  <a:cxn ang="0">
                    <a:pos x="151" y="76"/>
                  </a:cxn>
                  <a:cxn ang="0">
                    <a:pos x="151" y="78"/>
                  </a:cxn>
                  <a:cxn ang="0">
                    <a:pos x="151" y="81"/>
                  </a:cxn>
                  <a:cxn ang="0">
                    <a:pos x="151" y="81"/>
                  </a:cxn>
                  <a:cxn ang="0">
                    <a:pos x="155" y="78"/>
                  </a:cxn>
                  <a:cxn ang="0">
                    <a:pos x="160" y="76"/>
                  </a:cxn>
                  <a:cxn ang="0">
                    <a:pos x="165" y="74"/>
                  </a:cxn>
                  <a:cxn ang="0">
                    <a:pos x="172" y="71"/>
                  </a:cxn>
                  <a:cxn ang="0">
                    <a:pos x="182" y="69"/>
                  </a:cxn>
                  <a:cxn ang="0">
                    <a:pos x="189" y="69"/>
                  </a:cxn>
                  <a:cxn ang="0">
                    <a:pos x="198" y="71"/>
                  </a:cxn>
                  <a:cxn ang="0">
                    <a:pos x="208" y="74"/>
                  </a:cxn>
                  <a:cxn ang="0">
                    <a:pos x="217" y="81"/>
                  </a:cxn>
                  <a:cxn ang="0">
                    <a:pos x="227" y="88"/>
                  </a:cxn>
                  <a:cxn ang="0">
                    <a:pos x="232" y="97"/>
                  </a:cxn>
                  <a:cxn ang="0">
                    <a:pos x="234" y="107"/>
                  </a:cxn>
                  <a:cxn ang="0">
                    <a:pos x="236" y="114"/>
                  </a:cxn>
                  <a:cxn ang="0">
                    <a:pos x="236" y="124"/>
                  </a:cxn>
                  <a:cxn ang="0">
                    <a:pos x="236" y="131"/>
                  </a:cxn>
                  <a:cxn ang="0">
                    <a:pos x="234" y="135"/>
                  </a:cxn>
                  <a:cxn ang="0">
                    <a:pos x="232" y="140"/>
                  </a:cxn>
                  <a:cxn ang="0">
                    <a:pos x="232" y="145"/>
                  </a:cxn>
                  <a:cxn ang="0">
                    <a:pos x="232" y="145"/>
                  </a:cxn>
                  <a:cxn ang="0">
                    <a:pos x="232" y="145"/>
                  </a:cxn>
                  <a:cxn ang="0">
                    <a:pos x="236" y="147"/>
                  </a:cxn>
                  <a:cxn ang="0">
                    <a:pos x="241" y="152"/>
                  </a:cxn>
                  <a:cxn ang="0">
                    <a:pos x="246" y="157"/>
                  </a:cxn>
                  <a:cxn ang="0">
                    <a:pos x="253" y="164"/>
                  </a:cxn>
                  <a:cxn ang="0">
                    <a:pos x="258" y="171"/>
                  </a:cxn>
                  <a:cxn ang="0">
                    <a:pos x="265" y="183"/>
                  </a:cxn>
                  <a:cxn ang="0">
                    <a:pos x="270" y="195"/>
                  </a:cxn>
                  <a:cxn ang="0">
                    <a:pos x="272" y="209"/>
                  </a:cxn>
                  <a:cxn ang="0">
                    <a:pos x="274" y="228"/>
                  </a:cxn>
                </a:cxnLst>
                <a:rect l="0" t="0" r="r" b="b"/>
                <a:pathLst>
                  <a:path w="274" h="228">
                    <a:moveTo>
                      <a:pt x="0" y="23"/>
                    </a:moveTo>
                    <a:lnTo>
                      <a:pt x="3" y="21"/>
                    </a:lnTo>
                    <a:lnTo>
                      <a:pt x="7" y="19"/>
                    </a:lnTo>
                    <a:lnTo>
                      <a:pt x="15" y="14"/>
                    </a:lnTo>
                    <a:lnTo>
                      <a:pt x="24" y="9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2" y="0"/>
                    </a:lnTo>
                    <a:lnTo>
                      <a:pt x="77" y="0"/>
                    </a:lnTo>
                    <a:lnTo>
                      <a:pt x="93" y="4"/>
                    </a:lnTo>
                    <a:lnTo>
                      <a:pt x="108" y="12"/>
                    </a:lnTo>
                    <a:lnTo>
                      <a:pt x="122" y="21"/>
                    </a:lnTo>
                    <a:lnTo>
                      <a:pt x="134" y="33"/>
                    </a:lnTo>
                    <a:lnTo>
                      <a:pt x="141" y="43"/>
                    </a:lnTo>
                    <a:lnTo>
                      <a:pt x="146" y="52"/>
                    </a:lnTo>
                    <a:lnTo>
                      <a:pt x="148" y="59"/>
                    </a:lnTo>
                    <a:lnTo>
                      <a:pt x="151" y="66"/>
                    </a:lnTo>
                    <a:lnTo>
                      <a:pt x="151" y="71"/>
                    </a:lnTo>
                    <a:lnTo>
                      <a:pt x="151" y="76"/>
                    </a:lnTo>
                    <a:lnTo>
                      <a:pt x="151" y="78"/>
                    </a:lnTo>
                    <a:lnTo>
                      <a:pt x="151" y="81"/>
                    </a:lnTo>
                    <a:lnTo>
                      <a:pt x="151" y="81"/>
                    </a:lnTo>
                    <a:lnTo>
                      <a:pt x="155" y="78"/>
                    </a:lnTo>
                    <a:lnTo>
                      <a:pt x="160" y="76"/>
                    </a:lnTo>
                    <a:lnTo>
                      <a:pt x="165" y="74"/>
                    </a:lnTo>
                    <a:lnTo>
                      <a:pt x="172" y="71"/>
                    </a:lnTo>
                    <a:lnTo>
                      <a:pt x="182" y="69"/>
                    </a:lnTo>
                    <a:lnTo>
                      <a:pt x="189" y="69"/>
                    </a:lnTo>
                    <a:lnTo>
                      <a:pt x="198" y="71"/>
                    </a:lnTo>
                    <a:lnTo>
                      <a:pt x="208" y="74"/>
                    </a:lnTo>
                    <a:lnTo>
                      <a:pt x="217" y="81"/>
                    </a:lnTo>
                    <a:lnTo>
                      <a:pt x="227" y="88"/>
                    </a:lnTo>
                    <a:lnTo>
                      <a:pt x="232" y="97"/>
                    </a:lnTo>
                    <a:lnTo>
                      <a:pt x="234" y="107"/>
                    </a:lnTo>
                    <a:lnTo>
                      <a:pt x="236" y="114"/>
                    </a:lnTo>
                    <a:lnTo>
                      <a:pt x="236" y="124"/>
                    </a:lnTo>
                    <a:lnTo>
                      <a:pt x="236" y="131"/>
                    </a:lnTo>
                    <a:lnTo>
                      <a:pt x="234" y="135"/>
                    </a:lnTo>
                    <a:lnTo>
                      <a:pt x="232" y="140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2" y="145"/>
                    </a:lnTo>
                    <a:lnTo>
                      <a:pt x="236" y="147"/>
                    </a:lnTo>
                    <a:lnTo>
                      <a:pt x="241" y="152"/>
                    </a:lnTo>
                    <a:lnTo>
                      <a:pt x="246" y="157"/>
                    </a:lnTo>
                    <a:lnTo>
                      <a:pt x="253" y="164"/>
                    </a:lnTo>
                    <a:lnTo>
                      <a:pt x="258" y="171"/>
                    </a:lnTo>
                    <a:lnTo>
                      <a:pt x="265" y="183"/>
                    </a:lnTo>
                    <a:lnTo>
                      <a:pt x="270" y="195"/>
                    </a:lnTo>
                    <a:lnTo>
                      <a:pt x="272" y="209"/>
                    </a:lnTo>
                    <a:lnTo>
                      <a:pt x="274" y="22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4" name="Freeform 106"/>
              <p:cNvSpPr>
                <a:spLocks/>
              </p:cNvSpPr>
              <p:nvPr/>
            </p:nvSpPr>
            <p:spPr bwMode="auto">
              <a:xfrm>
                <a:off x="4406" y="3428"/>
                <a:ext cx="356" cy="234"/>
              </a:xfrm>
              <a:custGeom>
                <a:avLst/>
                <a:gdLst/>
                <a:ahLst/>
                <a:cxnLst>
                  <a:cxn ang="0">
                    <a:pos x="2" y="219"/>
                  </a:cxn>
                  <a:cxn ang="0">
                    <a:pos x="9" y="191"/>
                  </a:cxn>
                  <a:cxn ang="0">
                    <a:pos x="21" y="172"/>
                  </a:cxn>
                  <a:cxn ang="0">
                    <a:pos x="33" y="160"/>
                  </a:cxn>
                  <a:cxn ang="0">
                    <a:pos x="43" y="155"/>
                  </a:cxn>
                  <a:cxn ang="0">
                    <a:pos x="43" y="153"/>
                  </a:cxn>
                  <a:cxn ang="0">
                    <a:pos x="40" y="145"/>
                  </a:cxn>
                  <a:cxn ang="0">
                    <a:pos x="38" y="131"/>
                  </a:cxn>
                  <a:cxn ang="0">
                    <a:pos x="40" y="114"/>
                  </a:cxn>
                  <a:cxn ang="0">
                    <a:pos x="47" y="98"/>
                  </a:cxn>
                  <a:cxn ang="0">
                    <a:pos x="66" y="84"/>
                  </a:cxn>
                  <a:cxn ang="0">
                    <a:pos x="85" y="79"/>
                  </a:cxn>
                  <a:cxn ang="0">
                    <a:pos x="102" y="79"/>
                  </a:cxn>
                  <a:cxn ang="0">
                    <a:pos x="114" y="84"/>
                  </a:cxn>
                  <a:cxn ang="0">
                    <a:pos x="124" y="88"/>
                  </a:cxn>
                  <a:cxn ang="0">
                    <a:pos x="124" y="88"/>
                  </a:cxn>
                  <a:cxn ang="0">
                    <a:pos x="124" y="81"/>
                  </a:cxn>
                  <a:cxn ang="0">
                    <a:pos x="126" y="69"/>
                  </a:cxn>
                  <a:cxn ang="0">
                    <a:pos x="133" y="50"/>
                  </a:cxn>
                  <a:cxn ang="0">
                    <a:pos x="152" y="31"/>
                  </a:cxn>
                  <a:cxn ang="0">
                    <a:pos x="181" y="12"/>
                  </a:cxn>
                  <a:cxn ang="0">
                    <a:pos x="212" y="7"/>
                  </a:cxn>
                  <a:cxn ang="0">
                    <a:pos x="238" y="14"/>
                  </a:cxn>
                  <a:cxn ang="0">
                    <a:pos x="260" y="24"/>
                  </a:cxn>
                  <a:cxn ang="0">
                    <a:pos x="271" y="31"/>
                  </a:cxn>
                  <a:cxn ang="0">
                    <a:pos x="274" y="31"/>
                  </a:cxn>
                  <a:cxn ang="0">
                    <a:pos x="274" y="26"/>
                  </a:cxn>
                  <a:cxn ang="0">
                    <a:pos x="279" y="17"/>
                  </a:cxn>
                  <a:cxn ang="0">
                    <a:pos x="288" y="7"/>
                  </a:cxn>
                  <a:cxn ang="0">
                    <a:pos x="305" y="2"/>
                  </a:cxn>
                  <a:cxn ang="0">
                    <a:pos x="326" y="2"/>
                  </a:cxn>
                  <a:cxn ang="0">
                    <a:pos x="343" y="7"/>
                  </a:cxn>
                  <a:cxn ang="0">
                    <a:pos x="353" y="17"/>
                  </a:cxn>
                  <a:cxn ang="0">
                    <a:pos x="357" y="26"/>
                  </a:cxn>
                  <a:cxn ang="0">
                    <a:pos x="357" y="31"/>
                  </a:cxn>
                </a:cxnLst>
                <a:rect l="0" t="0" r="r" b="b"/>
                <a:pathLst>
                  <a:path w="357" h="236">
                    <a:moveTo>
                      <a:pt x="0" y="236"/>
                    </a:moveTo>
                    <a:lnTo>
                      <a:pt x="2" y="219"/>
                    </a:lnTo>
                    <a:lnTo>
                      <a:pt x="4" y="205"/>
                    </a:lnTo>
                    <a:lnTo>
                      <a:pt x="9" y="191"/>
                    </a:lnTo>
                    <a:lnTo>
                      <a:pt x="16" y="181"/>
                    </a:lnTo>
                    <a:lnTo>
                      <a:pt x="21" y="172"/>
                    </a:lnTo>
                    <a:lnTo>
                      <a:pt x="28" y="165"/>
                    </a:lnTo>
                    <a:lnTo>
                      <a:pt x="33" y="160"/>
                    </a:lnTo>
                    <a:lnTo>
                      <a:pt x="38" y="157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3"/>
                    </a:lnTo>
                    <a:lnTo>
                      <a:pt x="43" y="150"/>
                    </a:lnTo>
                    <a:lnTo>
                      <a:pt x="40" y="145"/>
                    </a:lnTo>
                    <a:lnTo>
                      <a:pt x="38" y="138"/>
                    </a:lnTo>
                    <a:lnTo>
                      <a:pt x="38" y="131"/>
                    </a:lnTo>
                    <a:lnTo>
                      <a:pt x="38" y="124"/>
                    </a:lnTo>
                    <a:lnTo>
                      <a:pt x="40" y="114"/>
                    </a:lnTo>
                    <a:lnTo>
                      <a:pt x="43" y="107"/>
                    </a:lnTo>
                    <a:lnTo>
                      <a:pt x="47" y="98"/>
                    </a:lnTo>
                    <a:lnTo>
                      <a:pt x="57" y="91"/>
                    </a:lnTo>
                    <a:lnTo>
                      <a:pt x="66" y="84"/>
                    </a:lnTo>
                    <a:lnTo>
                      <a:pt x="76" y="79"/>
                    </a:lnTo>
                    <a:lnTo>
                      <a:pt x="85" y="79"/>
                    </a:lnTo>
                    <a:lnTo>
                      <a:pt x="93" y="79"/>
                    </a:lnTo>
                    <a:lnTo>
                      <a:pt x="102" y="79"/>
                    </a:lnTo>
                    <a:lnTo>
                      <a:pt x="109" y="81"/>
                    </a:lnTo>
                    <a:lnTo>
                      <a:pt x="114" y="84"/>
                    </a:lnTo>
                    <a:lnTo>
                      <a:pt x="119" y="86"/>
                    </a:lnTo>
                    <a:lnTo>
                      <a:pt x="124" y="88"/>
                    </a:lnTo>
                    <a:lnTo>
                      <a:pt x="124" y="91"/>
                    </a:lnTo>
                    <a:lnTo>
                      <a:pt x="124" y="88"/>
                    </a:lnTo>
                    <a:lnTo>
                      <a:pt x="124" y="86"/>
                    </a:lnTo>
                    <a:lnTo>
                      <a:pt x="124" y="81"/>
                    </a:lnTo>
                    <a:lnTo>
                      <a:pt x="124" y="76"/>
                    </a:lnTo>
                    <a:lnTo>
                      <a:pt x="126" y="69"/>
                    </a:lnTo>
                    <a:lnTo>
                      <a:pt x="128" y="60"/>
                    </a:lnTo>
                    <a:lnTo>
                      <a:pt x="133" y="50"/>
                    </a:lnTo>
                    <a:lnTo>
                      <a:pt x="140" y="41"/>
                    </a:lnTo>
                    <a:lnTo>
                      <a:pt x="152" y="31"/>
                    </a:lnTo>
                    <a:lnTo>
                      <a:pt x="167" y="22"/>
                    </a:lnTo>
                    <a:lnTo>
                      <a:pt x="181" y="12"/>
                    </a:lnTo>
                    <a:lnTo>
                      <a:pt x="198" y="10"/>
                    </a:lnTo>
                    <a:lnTo>
                      <a:pt x="212" y="7"/>
                    </a:lnTo>
                    <a:lnTo>
                      <a:pt x="226" y="10"/>
                    </a:lnTo>
                    <a:lnTo>
                      <a:pt x="238" y="14"/>
                    </a:lnTo>
                    <a:lnTo>
                      <a:pt x="250" y="19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1" y="31"/>
                    </a:lnTo>
                    <a:lnTo>
                      <a:pt x="274" y="33"/>
                    </a:lnTo>
                    <a:lnTo>
                      <a:pt x="274" y="31"/>
                    </a:lnTo>
                    <a:lnTo>
                      <a:pt x="274" y="29"/>
                    </a:lnTo>
                    <a:lnTo>
                      <a:pt x="274" y="26"/>
                    </a:lnTo>
                    <a:lnTo>
                      <a:pt x="276" y="22"/>
                    </a:lnTo>
                    <a:lnTo>
                      <a:pt x="279" y="17"/>
                    </a:lnTo>
                    <a:lnTo>
                      <a:pt x="283" y="12"/>
                    </a:lnTo>
                    <a:lnTo>
                      <a:pt x="288" y="7"/>
                    </a:lnTo>
                    <a:lnTo>
                      <a:pt x="295" y="5"/>
                    </a:lnTo>
                    <a:lnTo>
                      <a:pt x="305" y="2"/>
                    </a:lnTo>
                    <a:lnTo>
                      <a:pt x="317" y="0"/>
                    </a:lnTo>
                    <a:lnTo>
                      <a:pt x="326" y="2"/>
                    </a:lnTo>
                    <a:lnTo>
                      <a:pt x="336" y="5"/>
                    </a:lnTo>
                    <a:lnTo>
                      <a:pt x="343" y="7"/>
                    </a:lnTo>
                    <a:lnTo>
                      <a:pt x="348" y="12"/>
                    </a:lnTo>
                    <a:lnTo>
                      <a:pt x="353" y="17"/>
                    </a:lnTo>
                    <a:lnTo>
                      <a:pt x="355" y="22"/>
                    </a:lnTo>
                    <a:lnTo>
                      <a:pt x="357" y="26"/>
                    </a:lnTo>
                    <a:lnTo>
                      <a:pt x="357" y="29"/>
                    </a:lnTo>
                    <a:lnTo>
                      <a:pt x="357" y="31"/>
                    </a:lnTo>
                    <a:lnTo>
                      <a:pt x="357" y="33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5" name="Freeform 107"/>
              <p:cNvSpPr>
                <a:spLocks/>
              </p:cNvSpPr>
              <p:nvPr/>
            </p:nvSpPr>
            <p:spPr bwMode="auto">
              <a:xfrm>
                <a:off x="4406" y="3659"/>
                <a:ext cx="275" cy="228"/>
              </a:xfrm>
              <a:custGeom>
                <a:avLst/>
                <a:gdLst/>
                <a:ahLst/>
                <a:cxnLst>
                  <a:cxn ang="0">
                    <a:pos x="274" y="205"/>
                  </a:cxn>
                  <a:cxn ang="0">
                    <a:pos x="271" y="208"/>
                  </a:cxn>
                  <a:cxn ang="0">
                    <a:pos x="267" y="210"/>
                  </a:cxn>
                  <a:cxn ang="0">
                    <a:pos x="260" y="215"/>
                  </a:cxn>
                  <a:cxn ang="0">
                    <a:pos x="250" y="220"/>
                  </a:cxn>
                  <a:cxn ang="0">
                    <a:pos x="238" y="224"/>
                  </a:cxn>
                  <a:cxn ang="0">
                    <a:pos x="226" y="229"/>
                  </a:cxn>
                  <a:cxn ang="0">
                    <a:pos x="212" y="229"/>
                  </a:cxn>
                  <a:cxn ang="0">
                    <a:pos x="198" y="229"/>
                  </a:cxn>
                  <a:cxn ang="0">
                    <a:pos x="181" y="224"/>
                  </a:cxn>
                  <a:cxn ang="0">
                    <a:pos x="167" y="217"/>
                  </a:cxn>
                  <a:cxn ang="0">
                    <a:pos x="152" y="208"/>
                  </a:cxn>
                  <a:cxn ang="0">
                    <a:pos x="140" y="196"/>
                  </a:cxn>
                  <a:cxn ang="0">
                    <a:pos x="133" y="186"/>
                  </a:cxn>
                  <a:cxn ang="0">
                    <a:pos x="128" y="179"/>
                  </a:cxn>
                  <a:cxn ang="0">
                    <a:pos x="126" y="170"/>
                  </a:cxn>
                  <a:cxn ang="0">
                    <a:pos x="124" y="162"/>
                  </a:cxn>
                  <a:cxn ang="0">
                    <a:pos x="124" y="158"/>
                  </a:cxn>
                  <a:cxn ang="0">
                    <a:pos x="124" y="153"/>
                  </a:cxn>
                  <a:cxn ang="0">
                    <a:pos x="124" y="151"/>
                  </a:cxn>
                  <a:cxn ang="0">
                    <a:pos x="124" y="148"/>
                  </a:cxn>
                  <a:cxn ang="0">
                    <a:pos x="124" y="148"/>
                  </a:cxn>
                  <a:cxn ang="0">
                    <a:pos x="119" y="151"/>
                  </a:cxn>
                  <a:cxn ang="0">
                    <a:pos x="114" y="153"/>
                  </a:cxn>
                  <a:cxn ang="0">
                    <a:pos x="109" y="155"/>
                  </a:cxn>
                  <a:cxn ang="0">
                    <a:pos x="102" y="158"/>
                  </a:cxn>
                  <a:cxn ang="0">
                    <a:pos x="93" y="160"/>
                  </a:cxn>
                  <a:cxn ang="0">
                    <a:pos x="85" y="160"/>
                  </a:cxn>
                  <a:cxn ang="0">
                    <a:pos x="76" y="158"/>
                  </a:cxn>
                  <a:cxn ang="0">
                    <a:pos x="66" y="155"/>
                  </a:cxn>
                  <a:cxn ang="0">
                    <a:pos x="57" y="148"/>
                  </a:cxn>
                  <a:cxn ang="0">
                    <a:pos x="47" y="141"/>
                  </a:cxn>
                  <a:cxn ang="0">
                    <a:pos x="43" y="131"/>
                  </a:cxn>
                  <a:cxn ang="0">
                    <a:pos x="40" y="122"/>
                  </a:cxn>
                  <a:cxn ang="0">
                    <a:pos x="38" y="115"/>
                  </a:cxn>
                  <a:cxn ang="0">
                    <a:pos x="38" y="105"/>
                  </a:cxn>
                  <a:cxn ang="0">
                    <a:pos x="38" y="98"/>
                  </a:cxn>
                  <a:cxn ang="0">
                    <a:pos x="40" y="93"/>
                  </a:cxn>
                  <a:cxn ang="0">
                    <a:pos x="43" y="89"/>
                  </a:cxn>
                  <a:cxn ang="0">
                    <a:pos x="43" y="84"/>
                  </a:cxn>
                  <a:cxn ang="0">
                    <a:pos x="43" y="84"/>
                  </a:cxn>
                  <a:cxn ang="0">
                    <a:pos x="43" y="84"/>
                  </a:cxn>
                  <a:cxn ang="0">
                    <a:pos x="38" y="81"/>
                  </a:cxn>
                  <a:cxn ang="0">
                    <a:pos x="33" y="77"/>
                  </a:cxn>
                  <a:cxn ang="0">
                    <a:pos x="28" y="72"/>
                  </a:cxn>
                  <a:cxn ang="0">
                    <a:pos x="21" y="65"/>
                  </a:cxn>
                  <a:cxn ang="0">
                    <a:pos x="16" y="58"/>
                  </a:cxn>
                  <a:cxn ang="0">
                    <a:pos x="9" y="46"/>
                  </a:cxn>
                  <a:cxn ang="0">
                    <a:pos x="4" y="34"/>
                  </a:cxn>
                  <a:cxn ang="0">
                    <a:pos x="2" y="19"/>
                  </a:cxn>
                  <a:cxn ang="0">
                    <a:pos x="0" y="0"/>
                  </a:cxn>
                </a:cxnLst>
                <a:rect l="0" t="0" r="r" b="b"/>
                <a:pathLst>
                  <a:path w="274" h="229">
                    <a:moveTo>
                      <a:pt x="274" y="205"/>
                    </a:moveTo>
                    <a:lnTo>
                      <a:pt x="271" y="208"/>
                    </a:lnTo>
                    <a:lnTo>
                      <a:pt x="267" y="210"/>
                    </a:lnTo>
                    <a:lnTo>
                      <a:pt x="260" y="215"/>
                    </a:lnTo>
                    <a:lnTo>
                      <a:pt x="250" y="220"/>
                    </a:lnTo>
                    <a:lnTo>
                      <a:pt x="238" y="224"/>
                    </a:lnTo>
                    <a:lnTo>
                      <a:pt x="226" y="229"/>
                    </a:lnTo>
                    <a:lnTo>
                      <a:pt x="212" y="229"/>
                    </a:lnTo>
                    <a:lnTo>
                      <a:pt x="198" y="229"/>
                    </a:lnTo>
                    <a:lnTo>
                      <a:pt x="181" y="224"/>
                    </a:lnTo>
                    <a:lnTo>
                      <a:pt x="167" y="217"/>
                    </a:lnTo>
                    <a:lnTo>
                      <a:pt x="152" y="208"/>
                    </a:lnTo>
                    <a:lnTo>
                      <a:pt x="140" y="196"/>
                    </a:lnTo>
                    <a:lnTo>
                      <a:pt x="133" y="186"/>
                    </a:lnTo>
                    <a:lnTo>
                      <a:pt x="128" y="179"/>
                    </a:lnTo>
                    <a:lnTo>
                      <a:pt x="126" y="170"/>
                    </a:lnTo>
                    <a:lnTo>
                      <a:pt x="124" y="162"/>
                    </a:lnTo>
                    <a:lnTo>
                      <a:pt x="124" y="158"/>
                    </a:lnTo>
                    <a:lnTo>
                      <a:pt x="124" y="153"/>
                    </a:lnTo>
                    <a:lnTo>
                      <a:pt x="124" y="151"/>
                    </a:lnTo>
                    <a:lnTo>
                      <a:pt x="124" y="148"/>
                    </a:lnTo>
                    <a:lnTo>
                      <a:pt x="124" y="148"/>
                    </a:lnTo>
                    <a:lnTo>
                      <a:pt x="119" y="151"/>
                    </a:lnTo>
                    <a:lnTo>
                      <a:pt x="114" y="153"/>
                    </a:lnTo>
                    <a:lnTo>
                      <a:pt x="109" y="155"/>
                    </a:lnTo>
                    <a:lnTo>
                      <a:pt x="102" y="158"/>
                    </a:lnTo>
                    <a:lnTo>
                      <a:pt x="93" y="160"/>
                    </a:lnTo>
                    <a:lnTo>
                      <a:pt x="85" y="160"/>
                    </a:lnTo>
                    <a:lnTo>
                      <a:pt x="76" y="158"/>
                    </a:lnTo>
                    <a:lnTo>
                      <a:pt x="66" y="155"/>
                    </a:lnTo>
                    <a:lnTo>
                      <a:pt x="57" y="148"/>
                    </a:lnTo>
                    <a:lnTo>
                      <a:pt x="47" y="141"/>
                    </a:lnTo>
                    <a:lnTo>
                      <a:pt x="43" y="131"/>
                    </a:lnTo>
                    <a:lnTo>
                      <a:pt x="40" y="122"/>
                    </a:lnTo>
                    <a:lnTo>
                      <a:pt x="38" y="115"/>
                    </a:lnTo>
                    <a:lnTo>
                      <a:pt x="38" y="105"/>
                    </a:lnTo>
                    <a:lnTo>
                      <a:pt x="38" y="98"/>
                    </a:lnTo>
                    <a:lnTo>
                      <a:pt x="40" y="93"/>
                    </a:lnTo>
                    <a:lnTo>
                      <a:pt x="43" y="89"/>
                    </a:lnTo>
                    <a:lnTo>
                      <a:pt x="43" y="84"/>
                    </a:lnTo>
                    <a:lnTo>
                      <a:pt x="43" y="84"/>
                    </a:lnTo>
                    <a:lnTo>
                      <a:pt x="43" y="84"/>
                    </a:lnTo>
                    <a:lnTo>
                      <a:pt x="38" y="81"/>
                    </a:lnTo>
                    <a:lnTo>
                      <a:pt x="33" y="77"/>
                    </a:lnTo>
                    <a:lnTo>
                      <a:pt x="28" y="72"/>
                    </a:lnTo>
                    <a:lnTo>
                      <a:pt x="21" y="65"/>
                    </a:lnTo>
                    <a:lnTo>
                      <a:pt x="16" y="58"/>
                    </a:lnTo>
                    <a:lnTo>
                      <a:pt x="9" y="46"/>
                    </a:lnTo>
                    <a:lnTo>
                      <a:pt x="4" y="34"/>
                    </a:lnTo>
                    <a:lnTo>
                      <a:pt x="2" y="19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6" name="Freeform 108"/>
              <p:cNvSpPr>
                <a:spLocks/>
              </p:cNvSpPr>
              <p:nvPr/>
            </p:nvSpPr>
            <p:spPr bwMode="auto">
              <a:xfrm>
                <a:off x="4685" y="3659"/>
                <a:ext cx="352" cy="238"/>
              </a:xfrm>
              <a:custGeom>
                <a:avLst/>
                <a:gdLst/>
                <a:ahLst/>
                <a:cxnLst>
                  <a:cxn ang="0">
                    <a:pos x="355" y="19"/>
                  </a:cxn>
                  <a:cxn ang="0">
                    <a:pos x="348" y="48"/>
                  </a:cxn>
                  <a:cxn ang="0">
                    <a:pos x="336" y="67"/>
                  </a:cxn>
                  <a:cxn ang="0">
                    <a:pos x="324" y="79"/>
                  </a:cxn>
                  <a:cxn ang="0">
                    <a:pos x="315" y="84"/>
                  </a:cxn>
                  <a:cxn ang="0">
                    <a:pos x="315" y="86"/>
                  </a:cxn>
                  <a:cxn ang="0">
                    <a:pos x="317" y="93"/>
                  </a:cxn>
                  <a:cxn ang="0">
                    <a:pos x="319" y="108"/>
                  </a:cxn>
                  <a:cxn ang="0">
                    <a:pos x="317" y="124"/>
                  </a:cxn>
                  <a:cxn ang="0">
                    <a:pos x="310" y="141"/>
                  </a:cxn>
                  <a:cxn ang="0">
                    <a:pos x="291" y="155"/>
                  </a:cxn>
                  <a:cxn ang="0">
                    <a:pos x="272" y="160"/>
                  </a:cxn>
                  <a:cxn ang="0">
                    <a:pos x="255" y="160"/>
                  </a:cxn>
                  <a:cxn ang="0">
                    <a:pos x="243" y="155"/>
                  </a:cxn>
                  <a:cxn ang="0">
                    <a:pos x="234" y="151"/>
                  </a:cxn>
                  <a:cxn ang="0">
                    <a:pos x="234" y="151"/>
                  </a:cxn>
                  <a:cxn ang="0">
                    <a:pos x="234" y="158"/>
                  </a:cxn>
                  <a:cxn ang="0">
                    <a:pos x="231" y="170"/>
                  </a:cxn>
                  <a:cxn ang="0">
                    <a:pos x="224" y="189"/>
                  </a:cxn>
                  <a:cxn ang="0">
                    <a:pos x="205" y="208"/>
                  </a:cxn>
                  <a:cxn ang="0">
                    <a:pos x="176" y="227"/>
                  </a:cxn>
                  <a:cxn ang="0">
                    <a:pos x="145" y="232"/>
                  </a:cxn>
                  <a:cxn ang="0">
                    <a:pos x="119" y="224"/>
                  </a:cxn>
                  <a:cxn ang="0">
                    <a:pos x="98" y="215"/>
                  </a:cxn>
                  <a:cxn ang="0">
                    <a:pos x="86" y="208"/>
                  </a:cxn>
                  <a:cxn ang="0">
                    <a:pos x="83" y="208"/>
                  </a:cxn>
                  <a:cxn ang="0">
                    <a:pos x="83" y="213"/>
                  </a:cxn>
                  <a:cxn ang="0">
                    <a:pos x="79" y="222"/>
                  </a:cxn>
                  <a:cxn ang="0">
                    <a:pos x="69" y="232"/>
                  </a:cxn>
                  <a:cxn ang="0">
                    <a:pos x="52" y="236"/>
                  </a:cxn>
                  <a:cxn ang="0">
                    <a:pos x="31" y="236"/>
                  </a:cxn>
                  <a:cxn ang="0">
                    <a:pos x="14" y="232"/>
                  </a:cxn>
                  <a:cxn ang="0">
                    <a:pos x="5" y="222"/>
                  </a:cxn>
                  <a:cxn ang="0">
                    <a:pos x="0" y="213"/>
                  </a:cxn>
                  <a:cxn ang="0">
                    <a:pos x="0" y="208"/>
                  </a:cxn>
                </a:cxnLst>
                <a:rect l="0" t="0" r="r" b="b"/>
                <a:pathLst>
                  <a:path w="355" h="239">
                    <a:moveTo>
                      <a:pt x="355" y="0"/>
                    </a:moveTo>
                    <a:lnTo>
                      <a:pt x="355" y="19"/>
                    </a:lnTo>
                    <a:lnTo>
                      <a:pt x="353" y="34"/>
                    </a:lnTo>
                    <a:lnTo>
                      <a:pt x="348" y="48"/>
                    </a:lnTo>
                    <a:lnTo>
                      <a:pt x="341" y="58"/>
                    </a:lnTo>
                    <a:lnTo>
                      <a:pt x="336" y="67"/>
                    </a:lnTo>
                    <a:lnTo>
                      <a:pt x="329" y="74"/>
                    </a:lnTo>
                    <a:lnTo>
                      <a:pt x="324" y="79"/>
                    </a:lnTo>
                    <a:lnTo>
                      <a:pt x="319" y="81"/>
                    </a:lnTo>
                    <a:lnTo>
                      <a:pt x="315" y="84"/>
                    </a:lnTo>
                    <a:lnTo>
                      <a:pt x="315" y="84"/>
                    </a:lnTo>
                    <a:lnTo>
                      <a:pt x="315" y="86"/>
                    </a:lnTo>
                    <a:lnTo>
                      <a:pt x="315" y="89"/>
                    </a:lnTo>
                    <a:lnTo>
                      <a:pt x="317" y="93"/>
                    </a:lnTo>
                    <a:lnTo>
                      <a:pt x="319" y="100"/>
                    </a:lnTo>
                    <a:lnTo>
                      <a:pt x="319" y="108"/>
                    </a:lnTo>
                    <a:lnTo>
                      <a:pt x="319" y="115"/>
                    </a:lnTo>
                    <a:lnTo>
                      <a:pt x="317" y="124"/>
                    </a:lnTo>
                    <a:lnTo>
                      <a:pt x="315" y="131"/>
                    </a:lnTo>
                    <a:lnTo>
                      <a:pt x="310" y="141"/>
                    </a:lnTo>
                    <a:lnTo>
                      <a:pt x="300" y="151"/>
                    </a:lnTo>
                    <a:lnTo>
                      <a:pt x="291" y="155"/>
                    </a:lnTo>
                    <a:lnTo>
                      <a:pt x="281" y="160"/>
                    </a:lnTo>
                    <a:lnTo>
                      <a:pt x="272" y="160"/>
                    </a:lnTo>
                    <a:lnTo>
                      <a:pt x="265" y="160"/>
                    </a:lnTo>
                    <a:lnTo>
                      <a:pt x="255" y="160"/>
                    </a:lnTo>
                    <a:lnTo>
                      <a:pt x="248" y="158"/>
                    </a:lnTo>
                    <a:lnTo>
                      <a:pt x="243" y="155"/>
                    </a:lnTo>
                    <a:lnTo>
                      <a:pt x="238" y="153"/>
                    </a:lnTo>
                    <a:lnTo>
                      <a:pt x="234" y="151"/>
                    </a:lnTo>
                    <a:lnTo>
                      <a:pt x="234" y="151"/>
                    </a:lnTo>
                    <a:lnTo>
                      <a:pt x="234" y="151"/>
                    </a:lnTo>
                    <a:lnTo>
                      <a:pt x="234" y="153"/>
                    </a:lnTo>
                    <a:lnTo>
                      <a:pt x="234" y="158"/>
                    </a:lnTo>
                    <a:lnTo>
                      <a:pt x="234" y="162"/>
                    </a:lnTo>
                    <a:lnTo>
                      <a:pt x="231" y="170"/>
                    </a:lnTo>
                    <a:lnTo>
                      <a:pt x="229" y="179"/>
                    </a:lnTo>
                    <a:lnTo>
                      <a:pt x="224" y="189"/>
                    </a:lnTo>
                    <a:lnTo>
                      <a:pt x="217" y="198"/>
                    </a:lnTo>
                    <a:lnTo>
                      <a:pt x="205" y="208"/>
                    </a:lnTo>
                    <a:lnTo>
                      <a:pt x="191" y="217"/>
                    </a:lnTo>
                    <a:lnTo>
                      <a:pt x="176" y="227"/>
                    </a:lnTo>
                    <a:lnTo>
                      <a:pt x="160" y="229"/>
                    </a:lnTo>
                    <a:lnTo>
                      <a:pt x="145" y="232"/>
                    </a:lnTo>
                    <a:lnTo>
                      <a:pt x="131" y="229"/>
                    </a:lnTo>
                    <a:lnTo>
                      <a:pt x="119" y="224"/>
                    </a:lnTo>
                    <a:lnTo>
                      <a:pt x="107" y="220"/>
                    </a:lnTo>
                    <a:lnTo>
                      <a:pt x="98" y="215"/>
                    </a:lnTo>
                    <a:lnTo>
                      <a:pt x="90" y="210"/>
                    </a:lnTo>
                    <a:lnTo>
                      <a:pt x="86" y="208"/>
                    </a:lnTo>
                    <a:lnTo>
                      <a:pt x="83" y="208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3"/>
                    </a:lnTo>
                    <a:lnTo>
                      <a:pt x="81" y="217"/>
                    </a:lnTo>
                    <a:lnTo>
                      <a:pt x="79" y="222"/>
                    </a:lnTo>
                    <a:lnTo>
                      <a:pt x="74" y="227"/>
                    </a:lnTo>
                    <a:lnTo>
                      <a:pt x="69" y="232"/>
                    </a:lnTo>
                    <a:lnTo>
                      <a:pt x="62" y="234"/>
                    </a:lnTo>
                    <a:lnTo>
                      <a:pt x="52" y="236"/>
                    </a:lnTo>
                    <a:lnTo>
                      <a:pt x="43" y="239"/>
                    </a:lnTo>
                    <a:lnTo>
                      <a:pt x="31" y="236"/>
                    </a:lnTo>
                    <a:lnTo>
                      <a:pt x="21" y="234"/>
                    </a:lnTo>
                    <a:lnTo>
                      <a:pt x="14" y="232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8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1159" name="Group 109"/>
            <p:cNvGrpSpPr>
              <a:grpSpLocks/>
            </p:cNvGrpSpPr>
            <p:nvPr/>
          </p:nvGrpSpPr>
          <p:grpSpPr bwMode="auto">
            <a:xfrm>
              <a:off x="3366" y="3430"/>
              <a:ext cx="632" cy="470"/>
              <a:chOff x="3366" y="3430"/>
              <a:chExt cx="632" cy="470"/>
            </a:xfrm>
          </p:grpSpPr>
          <p:sp>
            <p:nvSpPr>
              <p:cNvPr id="104558" name="Freeform 110"/>
              <p:cNvSpPr>
                <a:spLocks/>
              </p:cNvSpPr>
              <p:nvPr/>
            </p:nvSpPr>
            <p:spPr bwMode="auto">
              <a:xfrm>
                <a:off x="3723" y="3441"/>
                <a:ext cx="275" cy="228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4" y="24"/>
                  </a:cxn>
                  <a:cxn ang="0">
                    <a:pos x="7" y="19"/>
                  </a:cxn>
                  <a:cxn ang="0">
                    <a:pos x="16" y="14"/>
                  </a:cxn>
                  <a:cxn ang="0">
                    <a:pos x="26" y="10"/>
                  </a:cxn>
                  <a:cxn ang="0">
                    <a:pos x="35" y="5"/>
                  </a:cxn>
                  <a:cxn ang="0">
                    <a:pos x="50" y="2"/>
                  </a:cxn>
                  <a:cxn ang="0">
                    <a:pos x="64" y="0"/>
                  </a:cxn>
                  <a:cxn ang="0">
                    <a:pos x="78" y="0"/>
                  </a:cxn>
                  <a:cxn ang="0">
                    <a:pos x="95" y="5"/>
                  </a:cxn>
                  <a:cxn ang="0">
                    <a:pos x="109" y="12"/>
                  </a:cxn>
                  <a:cxn ang="0">
                    <a:pos x="124" y="24"/>
                  </a:cxn>
                  <a:cxn ang="0">
                    <a:pos x="133" y="33"/>
                  </a:cxn>
                  <a:cxn ang="0">
                    <a:pos x="143" y="43"/>
                  </a:cxn>
                  <a:cxn ang="0">
                    <a:pos x="147" y="52"/>
                  </a:cxn>
                  <a:cxn ang="0">
                    <a:pos x="150" y="60"/>
                  </a:cxn>
                  <a:cxn ang="0">
                    <a:pos x="152" y="67"/>
                  </a:cxn>
                  <a:cxn ang="0">
                    <a:pos x="152" y="74"/>
                  </a:cxn>
                  <a:cxn ang="0">
                    <a:pos x="152" y="79"/>
                  </a:cxn>
                  <a:cxn ang="0">
                    <a:pos x="152" y="81"/>
                  </a:cxn>
                  <a:cxn ang="0">
                    <a:pos x="152" y="81"/>
                  </a:cxn>
                  <a:cxn ang="0">
                    <a:pos x="152" y="81"/>
                  </a:cxn>
                  <a:cxn ang="0">
                    <a:pos x="155" y="79"/>
                  </a:cxn>
                  <a:cxn ang="0">
                    <a:pos x="159" y="76"/>
                  </a:cxn>
                  <a:cxn ang="0">
                    <a:pos x="167" y="74"/>
                  </a:cxn>
                  <a:cxn ang="0">
                    <a:pos x="174" y="72"/>
                  </a:cxn>
                  <a:cxn ang="0">
                    <a:pos x="181" y="69"/>
                  </a:cxn>
                  <a:cxn ang="0">
                    <a:pos x="190" y="69"/>
                  </a:cxn>
                  <a:cxn ang="0">
                    <a:pos x="200" y="72"/>
                  </a:cxn>
                  <a:cxn ang="0">
                    <a:pos x="209" y="74"/>
                  </a:cxn>
                  <a:cxn ang="0">
                    <a:pos x="219" y="81"/>
                  </a:cxn>
                  <a:cxn ang="0">
                    <a:pos x="229" y="91"/>
                  </a:cxn>
                  <a:cxn ang="0">
                    <a:pos x="233" y="98"/>
                  </a:cxn>
                  <a:cxn ang="0">
                    <a:pos x="236" y="107"/>
                  </a:cxn>
                  <a:cxn ang="0">
                    <a:pos x="238" y="117"/>
                  </a:cxn>
                  <a:cxn ang="0">
                    <a:pos x="238" y="124"/>
                  </a:cxn>
                  <a:cxn ang="0">
                    <a:pos x="236" y="131"/>
                  </a:cxn>
                  <a:cxn ang="0">
                    <a:pos x="236" y="138"/>
                  </a:cxn>
                  <a:cxn ang="0">
                    <a:pos x="233" y="143"/>
                  </a:cxn>
                  <a:cxn ang="0">
                    <a:pos x="233" y="145"/>
                  </a:cxn>
                  <a:cxn ang="0">
                    <a:pos x="231" y="145"/>
                  </a:cxn>
                  <a:cxn ang="0">
                    <a:pos x="233" y="148"/>
                  </a:cxn>
                  <a:cxn ang="0">
                    <a:pos x="236" y="148"/>
                  </a:cxn>
                  <a:cxn ang="0">
                    <a:pos x="240" y="153"/>
                  </a:cxn>
                  <a:cxn ang="0">
                    <a:pos x="248" y="157"/>
                  </a:cxn>
                  <a:cxn ang="0">
                    <a:pos x="252" y="164"/>
                  </a:cxn>
                  <a:cxn ang="0">
                    <a:pos x="259" y="174"/>
                  </a:cxn>
                  <a:cxn ang="0">
                    <a:pos x="267" y="184"/>
                  </a:cxn>
                  <a:cxn ang="0">
                    <a:pos x="271" y="195"/>
                  </a:cxn>
                  <a:cxn ang="0">
                    <a:pos x="274" y="212"/>
                  </a:cxn>
                  <a:cxn ang="0">
                    <a:pos x="276" y="229"/>
                  </a:cxn>
                </a:cxnLst>
                <a:rect l="0" t="0" r="r" b="b"/>
                <a:pathLst>
                  <a:path w="276" h="229">
                    <a:moveTo>
                      <a:pt x="0" y="24"/>
                    </a:moveTo>
                    <a:lnTo>
                      <a:pt x="4" y="24"/>
                    </a:lnTo>
                    <a:lnTo>
                      <a:pt x="7" y="19"/>
                    </a:lnTo>
                    <a:lnTo>
                      <a:pt x="16" y="14"/>
                    </a:lnTo>
                    <a:lnTo>
                      <a:pt x="26" y="10"/>
                    </a:lnTo>
                    <a:lnTo>
                      <a:pt x="35" y="5"/>
                    </a:lnTo>
                    <a:lnTo>
                      <a:pt x="50" y="2"/>
                    </a:lnTo>
                    <a:lnTo>
                      <a:pt x="64" y="0"/>
                    </a:lnTo>
                    <a:lnTo>
                      <a:pt x="78" y="0"/>
                    </a:lnTo>
                    <a:lnTo>
                      <a:pt x="95" y="5"/>
                    </a:lnTo>
                    <a:lnTo>
                      <a:pt x="109" y="12"/>
                    </a:lnTo>
                    <a:lnTo>
                      <a:pt x="124" y="24"/>
                    </a:lnTo>
                    <a:lnTo>
                      <a:pt x="133" y="33"/>
                    </a:lnTo>
                    <a:lnTo>
                      <a:pt x="143" y="43"/>
                    </a:lnTo>
                    <a:lnTo>
                      <a:pt x="147" y="52"/>
                    </a:lnTo>
                    <a:lnTo>
                      <a:pt x="150" y="60"/>
                    </a:lnTo>
                    <a:lnTo>
                      <a:pt x="152" y="67"/>
                    </a:lnTo>
                    <a:lnTo>
                      <a:pt x="152" y="74"/>
                    </a:lnTo>
                    <a:lnTo>
                      <a:pt x="152" y="79"/>
                    </a:lnTo>
                    <a:lnTo>
                      <a:pt x="152" y="81"/>
                    </a:lnTo>
                    <a:lnTo>
                      <a:pt x="152" y="81"/>
                    </a:lnTo>
                    <a:lnTo>
                      <a:pt x="152" y="81"/>
                    </a:lnTo>
                    <a:lnTo>
                      <a:pt x="155" y="79"/>
                    </a:lnTo>
                    <a:lnTo>
                      <a:pt x="159" y="76"/>
                    </a:lnTo>
                    <a:lnTo>
                      <a:pt x="167" y="74"/>
                    </a:lnTo>
                    <a:lnTo>
                      <a:pt x="174" y="72"/>
                    </a:lnTo>
                    <a:lnTo>
                      <a:pt x="181" y="69"/>
                    </a:lnTo>
                    <a:lnTo>
                      <a:pt x="190" y="69"/>
                    </a:lnTo>
                    <a:lnTo>
                      <a:pt x="200" y="72"/>
                    </a:lnTo>
                    <a:lnTo>
                      <a:pt x="209" y="74"/>
                    </a:lnTo>
                    <a:lnTo>
                      <a:pt x="219" y="81"/>
                    </a:lnTo>
                    <a:lnTo>
                      <a:pt x="229" y="91"/>
                    </a:lnTo>
                    <a:lnTo>
                      <a:pt x="233" y="98"/>
                    </a:lnTo>
                    <a:lnTo>
                      <a:pt x="236" y="107"/>
                    </a:lnTo>
                    <a:lnTo>
                      <a:pt x="238" y="117"/>
                    </a:lnTo>
                    <a:lnTo>
                      <a:pt x="238" y="124"/>
                    </a:lnTo>
                    <a:lnTo>
                      <a:pt x="236" y="131"/>
                    </a:lnTo>
                    <a:lnTo>
                      <a:pt x="236" y="138"/>
                    </a:lnTo>
                    <a:lnTo>
                      <a:pt x="233" y="143"/>
                    </a:lnTo>
                    <a:lnTo>
                      <a:pt x="233" y="145"/>
                    </a:lnTo>
                    <a:lnTo>
                      <a:pt x="231" y="145"/>
                    </a:lnTo>
                    <a:lnTo>
                      <a:pt x="233" y="148"/>
                    </a:lnTo>
                    <a:lnTo>
                      <a:pt x="236" y="148"/>
                    </a:lnTo>
                    <a:lnTo>
                      <a:pt x="240" y="153"/>
                    </a:lnTo>
                    <a:lnTo>
                      <a:pt x="248" y="157"/>
                    </a:lnTo>
                    <a:lnTo>
                      <a:pt x="252" y="164"/>
                    </a:lnTo>
                    <a:lnTo>
                      <a:pt x="259" y="174"/>
                    </a:lnTo>
                    <a:lnTo>
                      <a:pt x="267" y="184"/>
                    </a:lnTo>
                    <a:lnTo>
                      <a:pt x="271" y="195"/>
                    </a:lnTo>
                    <a:lnTo>
                      <a:pt x="274" y="212"/>
                    </a:lnTo>
                    <a:lnTo>
                      <a:pt x="276" y="229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59" name="Freeform 111"/>
              <p:cNvSpPr>
                <a:spLocks/>
              </p:cNvSpPr>
              <p:nvPr/>
            </p:nvSpPr>
            <p:spPr bwMode="auto">
              <a:xfrm>
                <a:off x="3367" y="3431"/>
                <a:ext cx="356" cy="234"/>
              </a:xfrm>
              <a:custGeom>
                <a:avLst/>
                <a:gdLst/>
                <a:ahLst/>
                <a:cxnLst>
                  <a:cxn ang="0">
                    <a:pos x="3" y="220"/>
                  </a:cxn>
                  <a:cxn ang="0">
                    <a:pos x="10" y="194"/>
                  </a:cxn>
                  <a:cxn ang="0">
                    <a:pos x="22" y="174"/>
                  </a:cxn>
                  <a:cxn ang="0">
                    <a:pos x="34" y="163"/>
                  </a:cxn>
                  <a:cxn ang="0">
                    <a:pos x="43" y="155"/>
                  </a:cxn>
                  <a:cxn ang="0">
                    <a:pos x="43" y="155"/>
                  </a:cxn>
                  <a:cxn ang="0">
                    <a:pos x="41" y="146"/>
                  </a:cxn>
                  <a:cxn ang="0">
                    <a:pos x="39" y="134"/>
                  </a:cxn>
                  <a:cxn ang="0">
                    <a:pos x="39" y="117"/>
                  </a:cxn>
                  <a:cxn ang="0">
                    <a:pos x="48" y="98"/>
                  </a:cxn>
                  <a:cxn ang="0">
                    <a:pos x="65" y="84"/>
                  </a:cxn>
                  <a:cxn ang="0">
                    <a:pos x="84" y="79"/>
                  </a:cxn>
                  <a:cxn ang="0">
                    <a:pos x="103" y="82"/>
                  </a:cxn>
                  <a:cxn ang="0">
                    <a:pos x="115" y="86"/>
                  </a:cxn>
                  <a:cxn ang="0">
                    <a:pos x="122" y="91"/>
                  </a:cxn>
                  <a:cxn ang="0">
                    <a:pos x="124" y="89"/>
                  </a:cxn>
                  <a:cxn ang="0">
                    <a:pos x="122" y="82"/>
                  </a:cxn>
                  <a:cxn ang="0">
                    <a:pos x="124" y="70"/>
                  </a:cxn>
                  <a:cxn ang="0">
                    <a:pos x="134" y="53"/>
                  </a:cxn>
                  <a:cxn ang="0">
                    <a:pos x="153" y="31"/>
                  </a:cxn>
                  <a:cxn ang="0">
                    <a:pos x="182" y="15"/>
                  </a:cxn>
                  <a:cxn ang="0">
                    <a:pos x="213" y="10"/>
                  </a:cxn>
                  <a:cxn ang="0">
                    <a:pos x="239" y="15"/>
                  </a:cxn>
                  <a:cxn ang="0">
                    <a:pos x="260" y="24"/>
                  </a:cxn>
                  <a:cxn ang="0">
                    <a:pos x="272" y="31"/>
                  </a:cxn>
                  <a:cxn ang="0">
                    <a:pos x="275" y="31"/>
                  </a:cxn>
                  <a:cxn ang="0">
                    <a:pos x="275" y="27"/>
                  </a:cxn>
                  <a:cxn ang="0">
                    <a:pos x="279" y="17"/>
                  </a:cxn>
                  <a:cxn ang="0">
                    <a:pos x="289" y="8"/>
                  </a:cxn>
                  <a:cxn ang="0">
                    <a:pos x="306" y="3"/>
                  </a:cxn>
                  <a:cxn ang="0">
                    <a:pos x="327" y="3"/>
                  </a:cxn>
                  <a:cxn ang="0">
                    <a:pos x="344" y="8"/>
                  </a:cxn>
                  <a:cxn ang="0">
                    <a:pos x="351" y="17"/>
                  </a:cxn>
                  <a:cxn ang="0">
                    <a:pos x="356" y="27"/>
                  </a:cxn>
                  <a:cxn ang="0">
                    <a:pos x="358" y="31"/>
                  </a:cxn>
                </a:cxnLst>
                <a:rect l="0" t="0" r="r" b="b"/>
                <a:pathLst>
                  <a:path w="358" h="236">
                    <a:moveTo>
                      <a:pt x="0" y="236"/>
                    </a:moveTo>
                    <a:lnTo>
                      <a:pt x="3" y="220"/>
                    </a:lnTo>
                    <a:lnTo>
                      <a:pt x="5" y="205"/>
                    </a:lnTo>
                    <a:lnTo>
                      <a:pt x="10" y="194"/>
                    </a:lnTo>
                    <a:lnTo>
                      <a:pt x="15" y="182"/>
                    </a:lnTo>
                    <a:lnTo>
                      <a:pt x="22" y="174"/>
                    </a:lnTo>
                    <a:lnTo>
                      <a:pt x="29" y="167"/>
                    </a:lnTo>
                    <a:lnTo>
                      <a:pt x="34" y="163"/>
                    </a:lnTo>
                    <a:lnTo>
                      <a:pt x="39" y="158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3" y="155"/>
                    </a:lnTo>
                    <a:lnTo>
                      <a:pt x="41" y="151"/>
                    </a:lnTo>
                    <a:lnTo>
                      <a:pt x="41" y="146"/>
                    </a:lnTo>
                    <a:lnTo>
                      <a:pt x="39" y="141"/>
                    </a:lnTo>
                    <a:lnTo>
                      <a:pt x="39" y="134"/>
                    </a:lnTo>
                    <a:lnTo>
                      <a:pt x="39" y="124"/>
                    </a:lnTo>
                    <a:lnTo>
                      <a:pt x="39" y="117"/>
                    </a:lnTo>
                    <a:lnTo>
                      <a:pt x="43" y="108"/>
                    </a:lnTo>
                    <a:lnTo>
                      <a:pt x="48" y="98"/>
                    </a:lnTo>
                    <a:lnTo>
                      <a:pt x="55" y="91"/>
                    </a:lnTo>
                    <a:lnTo>
                      <a:pt x="65" y="84"/>
                    </a:lnTo>
                    <a:lnTo>
                      <a:pt x="77" y="82"/>
                    </a:lnTo>
                    <a:lnTo>
                      <a:pt x="84" y="79"/>
                    </a:lnTo>
                    <a:lnTo>
                      <a:pt x="93" y="79"/>
                    </a:lnTo>
                    <a:lnTo>
                      <a:pt x="103" y="82"/>
                    </a:lnTo>
                    <a:lnTo>
                      <a:pt x="110" y="84"/>
                    </a:lnTo>
                    <a:lnTo>
                      <a:pt x="115" y="86"/>
                    </a:lnTo>
                    <a:lnTo>
                      <a:pt x="120" y="89"/>
                    </a:lnTo>
                    <a:lnTo>
                      <a:pt x="122" y="91"/>
                    </a:lnTo>
                    <a:lnTo>
                      <a:pt x="124" y="91"/>
                    </a:lnTo>
                    <a:lnTo>
                      <a:pt x="124" y="89"/>
                    </a:lnTo>
                    <a:lnTo>
                      <a:pt x="122" y="86"/>
                    </a:lnTo>
                    <a:lnTo>
                      <a:pt x="122" y="82"/>
                    </a:lnTo>
                    <a:lnTo>
                      <a:pt x="124" y="77"/>
                    </a:lnTo>
                    <a:lnTo>
                      <a:pt x="124" y="70"/>
                    </a:lnTo>
                    <a:lnTo>
                      <a:pt x="129" y="60"/>
                    </a:lnTo>
                    <a:lnTo>
                      <a:pt x="134" y="53"/>
                    </a:lnTo>
                    <a:lnTo>
                      <a:pt x="141" y="43"/>
                    </a:lnTo>
                    <a:lnTo>
                      <a:pt x="153" y="31"/>
                    </a:lnTo>
                    <a:lnTo>
                      <a:pt x="165" y="22"/>
                    </a:lnTo>
                    <a:lnTo>
                      <a:pt x="182" y="15"/>
                    </a:lnTo>
                    <a:lnTo>
                      <a:pt x="196" y="10"/>
                    </a:lnTo>
                    <a:lnTo>
                      <a:pt x="213" y="10"/>
                    </a:lnTo>
                    <a:lnTo>
                      <a:pt x="227" y="10"/>
                    </a:lnTo>
                    <a:lnTo>
                      <a:pt x="239" y="15"/>
                    </a:lnTo>
                    <a:lnTo>
                      <a:pt x="251" y="20"/>
                    </a:lnTo>
                    <a:lnTo>
                      <a:pt x="260" y="24"/>
                    </a:lnTo>
                    <a:lnTo>
                      <a:pt x="267" y="29"/>
                    </a:lnTo>
                    <a:lnTo>
                      <a:pt x="272" y="31"/>
                    </a:lnTo>
                    <a:lnTo>
                      <a:pt x="275" y="34"/>
                    </a:lnTo>
                    <a:lnTo>
                      <a:pt x="275" y="31"/>
                    </a:lnTo>
                    <a:lnTo>
                      <a:pt x="275" y="29"/>
                    </a:lnTo>
                    <a:lnTo>
                      <a:pt x="275" y="27"/>
                    </a:lnTo>
                    <a:lnTo>
                      <a:pt x="277" y="22"/>
                    </a:lnTo>
                    <a:lnTo>
                      <a:pt x="279" y="17"/>
                    </a:lnTo>
                    <a:lnTo>
                      <a:pt x="284" y="12"/>
                    </a:lnTo>
                    <a:lnTo>
                      <a:pt x="289" y="8"/>
                    </a:lnTo>
                    <a:lnTo>
                      <a:pt x="296" y="5"/>
                    </a:lnTo>
                    <a:lnTo>
                      <a:pt x="306" y="3"/>
                    </a:lnTo>
                    <a:lnTo>
                      <a:pt x="315" y="0"/>
                    </a:lnTo>
                    <a:lnTo>
                      <a:pt x="327" y="3"/>
                    </a:lnTo>
                    <a:lnTo>
                      <a:pt x="337" y="5"/>
                    </a:lnTo>
                    <a:lnTo>
                      <a:pt x="344" y="8"/>
                    </a:lnTo>
                    <a:lnTo>
                      <a:pt x="348" y="12"/>
                    </a:lnTo>
                    <a:lnTo>
                      <a:pt x="351" y="17"/>
                    </a:lnTo>
                    <a:lnTo>
                      <a:pt x="356" y="22"/>
                    </a:lnTo>
                    <a:lnTo>
                      <a:pt x="356" y="27"/>
                    </a:lnTo>
                    <a:lnTo>
                      <a:pt x="358" y="29"/>
                    </a:lnTo>
                    <a:lnTo>
                      <a:pt x="358" y="31"/>
                    </a:lnTo>
                    <a:lnTo>
                      <a:pt x="358" y="34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60" name="Freeform 112"/>
              <p:cNvSpPr>
                <a:spLocks/>
              </p:cNvSpPr>
              <p:nvPr/>
            </p:nvSpPr>
            <p:spPr bwMode="auto">
              <a:xfrm>
                <a:off x="3367" y="3666"/>
                <a:ext cx="272" cy="228"/>
              </a:xfrm>
              <a:custGeom>
                <a:avLst/>
                <a:gdLst/>
                <a:ahLst/>
                <a:cxnLst>
                  <a:cxn ang="0">
                    <a:pos x="272" y="203"/>
                  </a:cxn>
                  <a:cxn ang="0">
                    <a:pos x="272" y="205"/>
                  </a:cxn>
                  <a:cxn ang="0">
                    <a:pos x="267" y="208"/>
                  </a:cxn>
                  <a:cxn ang="0">
                    <a:pos x="260" y="212"/>
                  </a:cxn>
                  <a:cxn ang="0">
                    <a:pos x="251" y="217"/>
                  </a:cxn>
                  <a:cxn ang="0">
                    <a:pos x="239" y="222"/>
                  </a:cxn>
                  <a:cxn ang="0">
                    <a:pos x="227" y="227"/>
                  </a:cxn>
                  <a:cxn ang="0">
                    <a:pos x="213" y="229"/>
                  </a:cxn>
                  <a:cxn ang="0">
                    <a:pos x="196" y="227"/>
                  </a:cxn>
                  <a:cxn ang="0">
                    <a:pos x="182" y="224"/>
                  </a:cxn>
                  <a:cxn ang="0">
                    <a:pos x="165" y="215"/>
                  </a:cxn>
                  <a:cxn ang="0">
                    <a:pos x="153" y="205"/>
                  </a:cxn>
                  <a:cxn ang="0">
                    <a:pos x="141" y="196"/>
                  </a:cxn>
                  <a:cxn ang="0">
                    <a:pos x="134" y="186"/>
                  </a:cxn>
                  <a:cxn ang="0">
                    <a:pos x="129" y="177"/>
                  </a:cxn>
                  <a:cxn ang="0">
                    <a:pos x="124" y="167"/>
                  </a:cxn>
                  <a:cxn ang="0">
                    <a:pos x="124" y="160"/>
                  </a:cxn>
                  <a:cxn ang="0">
                    <a:pos x="122" y="155"/>
                  </a:cxn>
                  <a:cxn ang="0">
                    <a:pos x="122" y="150"/>
                  </a:cxn>
                  <a:cxn ang="0">
                    <a:pos x="124" y="148"/>
                  </a:cxn>
                  <a:cxn ang="0">
                    <a:pos x="124" y="146"/>
                  </a:cxn>
                  <a:cxn ang="0">
                    <a:pos x="122" y="148"/>
                  </a:cxn>
                  <a:cxn ang="0">
                    <a:pos x="120" y="150"/>
                  </a:cxn>
                  <a:cxn ang="0">
                    <a:pos x="115" y="153"/>
                  </a:cxn>
                  <a:cxn ang="0">
                    <a:pos x="110" y="155"/>
                  </a:cxn>
                  <a:cxn ang="0">
                    <a:pos x="103" y="157"/>
                  </a:cxn>
                  <a:cxn ang="0">
                    <a:pos x="93" y="157"/>
                  </a:cxn>
                  <a:cxn ang="0">
                    <a:pos x="84" y="157"/>
                  </a:cxn>
                  <a:cxn ang="0">
                    <a:pos x="77" y="157"/>
                  </a:cxn>
                  <a:cxn ang="0">
                    <a:pos x="65" y="153"/>
                  </a:cxn>
                  <a:cxn ang="0">
                    <a:pos x="55" y="146"/>
                  </a:cxn>
                  <a:cxn ang="0">
                    <a:pos x="48" y="138"/>
                  </a:cxn>
                  <a:cxn ang="0">
                    <a:pos x="43" y="129"/>
                  </a:cxn>
                  <a:cxn ang="0">
                    <a:pos x="39" y="122"/>
                  </a:cxn>
                  <a:cxn ang="0">
                    <a:pos x="39" y="112"/>
                  </a:cxn>
                  <a:cxn ang="0">
                    <a:pos x="39" y="105"/>
                  </a:cxn>
                  <a:cxn ang="0">
                    <a:pos x="39" y="98"/>
                  </a:cxn>
                  <a:cxn ang="0">
                    <a:pos x="41" y="91"/>
                  </a:cxn>
                  <a:cxn ang="0">
                    <a:pos x="41" y="86"/>
                  </a:cxn>
                  <a:cxn ang="0">
                    <a:pos x="43" y="84"/>
                  </a:cxn>
                  <a:cxn ang="0">
                    <a:pos x="43" y="81"/>
                  </a:cxn>
                  <a:cxn ang="0">
                    <a:pos x="43" y="81"/>
                  </a:cxn>
                  <a:cxn ang="0">
                    <a:pos x="39" y="79"/>
                  </a:cxn>
                  <a:cxn ang="0">
                    <a:pos x="34" y="76"/>
                  </a:cxn>
                  <a:cxn ang="0">
                    <a:pos x="29" y="72"/>
                  </a:cxn>
                  <a:cxn ang="0">
                    <a:pos x="22" y="64"/>
                  </a:cxn>
                  <a:cxn ang="0">
                    <a:pos x="15" y="55"/>
                  </a:cxn>
                  <a:cxn ang="0">
                    <a:pos x="10" y="45"/>
                  </a:cxn>
                  <a:cxn ang="0">
                    <a:pos x="5" y="31"/>
                  </a:cxn>
                  <a:cxn ang="0">
                    <a:pos x="3" y="17"/>
                  </a:cxn>
                  <a:cxn ang="0">
                    <a:pos x="0" y="0"/>
                  </a:cxn>
                </a:cxnLst>
                <a:rect l="0" t="0" r="r" b="b"/>
                <a:pathLst>
                  <a:path w="272" h="229">
                    <a:moveTo>
                      <a:pt x="272" y="203"/>
                    </a:moveTo>
                    <a:lnTo>
                      <a:pt x="272" y="205"/>
                    </a:lnTo>
                    <a:lnTo>
                      <a:pt x="267" y="208"/>
                    </a:lnTo>
                    <a:lnTo>
                      <a:pt x="260" y="212"/>
                    </a:lnTo>
                    <a:lnTo>
                      <a:pt x="251" y="217"/>
                    </a:lnTo>
                    <a:lnTo>
                      <a:pt x="239" y="222"/>
                    </a:lnTo>
                    <a:lnTo>
                      <a:pt x="227" y="227"/>
                    </a:lnTo>
                    <a:lnTo>
                      <a:pt x="213" y="229"/>
                    </a:lnTo>
                    <a:lnTo>
                      <a:pt x="196" y="227"/>
                    </a:lnTo>
                    <a:lnTo>
                      <a:pt x="182" y="224"/>
                    </a:lnTo>
                    <a:lnTo>
                      <a:pt x="165" y="215"/>
                    </a:lnTo>
                    <a:lnTo>
                      <a:pt x="153" y="205"/>
                    </a:lnTo>
                    <a:lnTo>
                      <a:pt x="141" y="196"/>
                    </a:lnTo>
                    <a:lnTo>
                      <a:pt x="134" y="186"/>
                    </a:lnTo>
                    <a:lnTo>
                      <a:pt x="129" y="177"/>
                    </a:lnTo>
                    <a:lnTo>
                      <a:pt x="124" y="167"/>
                    </a:lnTo>
                    <a:lnTo>
                      <a:pt x="124" y="160"/>
                    </a:lnTo>
                    <a:lnTo>
                      <a:pt x="122" y="155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24" y="146"/>
                    </a:lnTo>
                    <a:lnTo>
                      <a:pt x="122" y="148"/>
                    </a:lnTo>
                    <a:lnTo>
                      <a:pt x="120" y="150"/>
                    </a:lnTo>
                    <a:lnTo>
                      <a:pt x="115" y="153"/>
                    </a:lnTo>
                    <a:lnTo>
                      <a:pt x="110" y="155"/>
                    </a:lnTo>
                    <a:lnTo>
                      <a:pt x="103" y="157"/>
                    </a:lnTo>
                    <a:lnTo>
                      <a:pt x="93" y="157"/>
                    </a:lnTo>
                    <a:lnTo>
                      <a:pt x="84" y="157"/>
                    </a:lnTo>
                    <a:lnTo>
                      <a:pt x="77" y="157"/>
                    </a:lnTo>
                    <a:lnTo>
                      <a:pt x="65" y="153"/>
                    </a:lnTo>
                    <a:lnTo>
                      <a:pt x="55" y="146"/>
                    </a:lnTo>
                    <a:lnTo>
                      <a:pt x="48" y="138"/>
                    </a:lnTo>
                    <a:lnTo>
                      <a:pt x="43" y="129"/>
                    </a:lnTo>
                    <a:lnTo>
                      <a:pt x="39" y="122"/>
                    </a:lnTo>
                    <a:lnTo>
                      <a:pt x="39" y="112"/>
                    </a:lnTo>
                    <a:lnTo>
                      <a:pt x="39" y="105"/>
                    </a:lnTo>
                    <a:lnTo>
                      <a:pt x="39" y="98"/>
                    </a:lnTo>
                    <a:lnTo>
                      <a:pt x="41" y="91"/>
                    </a:lnTo>
                    <a:lnTo>
                      <a:pt x="41" y="86"/>
                    </a:lnTo>
                    <a:lnTo>
                      <a:pt x="43" y="84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39" y="79"/>
                    </a:lnTo>
                    <a:lnTo>
                      <a:pt x="34" y="76"/>
                    </a:lnTo>
                    <a:lnTo>
                      <a:pt x="29" y="72"/>
                    </a:lnTo>
                    <a:lnTo>
                      <a:pt x="22" y="64"/>
                    </a:lnTo>
                    <a:lnTo>
                      <a:pt x="15" y="55"/>
                    </a:lnTo>
                    <a:lnTo>
                      <a:pt x="10" y="45"/>
                    </a:lnTo>
                    <a:lnTo>
                      <a:pt x="5" y="31"/>
                    </a:lnTo>
                    <a:lnTo>
                      <a:pt x="3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04561" name="Freeform 113"/>
              <p:cNvSpPr>
                <a:spLocks/>
              </p:cNvSpPr>
              <p:nvPr/>
            </p:nvSpPr>
            <p:spPr bwMode="auto">
              <a:xfrm>
                <a:off x="3638" y="3666"/>
                <a:ext cx="360" cy="234"/>
              </a:xfrm>
              <a:custGeom>
                <a:avLst/>
                <a:gdLst/>
                <a:ahLst/>
                <a:cxnLst>
                  <a:cxn ang="0">
                    <a:pos x="3" y="205"/>
                  </a:cxn>
                  <a:cxn ang="0">
                    <a:pos x="3" y="212"/>
                  </a:cxn>
                  <a:cxn ang="0">
                    <a:pos x="7" y="219"/>
                  </a:cxn>
                  <a:cxn ang="0">
                    <a:pos x="17" y="229"/>
                  </a:cxn>
                  <a:cxn ang="0">
                    <a:pos x="34" y="236"/>
                  </a:cxn>
                  <a:cxn ang="0">
                    <a:pos x="55" y="236"/>
                  </a:cxn>
                  <a:cxn ang="0">
                    <a:pos x="72" y="229"/>
                  </a:cxn>
                  <a:cxn ang="0">
                    <a:pos x="79" y="219"/>
                  </a:cxn>
                  <a:cxn ang="0">
                    <a:pos x="84" y="212"/>
                  </a:cxn>
                  <a:cxn ang="0">
                    <a:pos x="86" y="205"/>
                  </a:cxn>
                  <a:cxn ang="0">
                    <a:pos x="88" y="205"/>
                  </a:cxn>
                  <a:cxn ang="0">
                    <a:pos x="100" y="215"/>
                  </a:cxn>
                  <a:cxn ang="0">
                    <a:pos x="119" y="224"/>
                  </a:cxn>
                  <a:cxn ang="0">
                    <a:pos x="148" y="229"/>
                  </a:cxn>
                  <a:cxn ang="0">
                    <a:pos x="179" y="224"/>
                  </a:cxn>
                  <a:cxn ang="0">
                    <a:pos x="208" y="205"/>
                  </a:cxn>
                  <a:cxn ang="0">
                    <a:pos x="227" y="186"/>
                  </a:cxn>
                  <a:cxn ang="0">
                    <a:pos x="234" y="169"/>
                  </a:cxn>
                  <a:cxn ang="0">
                    <a:pos x="236" y="155"/>
                  </a:cxn>
                  <a:cxn ang="0">
                    <a:pos x="236" y="148"/>
                  </a:cxn>
                  <a:cxn ang="0">
                    <a:pos x="236" y="148"/>
                  </a:cxn>
                  <a:cxn ang="0">
                    <a:pos x="243" y="153"/>
                  </a:cxn>
                  <a:cxn ang="0">
                    <a:pos x="258" y="157"/>
                  </a:cxn>
                  <a:cxn ang="0">
                    <a:pos x="274" y="160"/>
                  </a:cxn>
                  <a:cxn ang="0">
                    <a:pos x="293" y="153"/>
                  </a:cxn>
                  <a:cxn ang="0">
                    <a:pos x="313" y="138"/>
                  </a:cxn>
                  <a:cxn ang="0">
                    <a:pos x="320" y="122"/>
                  </a:cxn>
                  <a:cxn ang="0">
                    <a:pos x="322" y="105"/>
                  </a:cxn>
                  <a:cxn ang="0">
                    <a:pos x="320" y="91"/>
                  </a:cxn>
                  <a:cxn ang="0">
                    <a:pos x="317" y="84"/>
                  </a:cxn>
                  <a:cxn ang="0">
                    <a:pos x="317" y="81"/>
                  </a:cxn>
                  <a:cxn ang="0">
                    <a:pos x="324" y="76"/>
                  </a:cxn>
                  <a:cxn ang="0">
                    <a:pos x="336" y="64"/>
                  </a:cxn>
                  <a:cxn ang="0">
                    <a:pos x="351" y="45"/>
                  </a:cxn>
                  <a:cxn ang="0">
                    <a:pos x="358" y="17"/>
                  </a:cxn>
                </a:cxnLst>
                <a:rect l="0" t="0" r="r" b="b"/>
                <a:pathLst>
                  <a:path w="360" h="236">
                    <a:moveTo>
                      <a:pt x="0" y="203"/>
                    </a:moveTo>
                    <a:lnTo>
                      <a:pt x="3" y="205"/>
                    </a:lnTo>
                    <a:lnTo>
                      <a:pt x="3" y="208"/>
                    </a:lnTo>
                    <a:lnTo>
                      <a:pt x="3" y="212"/>
                    </a:lnTo>
                    <a:lnTo>
                      <a:pt x="5" y="215"/>
                    </a:lnTo>
                    <a:lnTo>
                      <a:pt x="7" y="219"/>
                    </a:lnTo>
                    <a:lnTo>
                      <a:pt x="12" y="224"/>
                    </a:lnTo>
                    <a:lnTo>
                      <a:pt x="17" y="229"/>
                    </a:lnTo>
                    <a:lnTo>
                      <a:pt x="24" y="234"/>
                    </a:lnTo>
                    <a:lnTo>
                      <a:pt x="34" y="236"/>
                    </a:lnTo>
                    <a:lnTo>
                      <a:pt x="43" y="236"/>
                    </a:lnTo>
                    <a:lnTo>
                      <a:pt x="55" y="236"/>
                    </a:lnTo>
                    <a:lnTo>
                      <a:pt x="65" y="234"/>
                    </a:lnTo>
                    <a:lnTo>
                      <a:pt x="72" y="229"/>
                    </a:lnTo>
                    <a:lnTo>
                      <a:pt x="76" y="224"/>
                    </a:lnTo>
                    <a:lnTo>
                      <a:pt x="79" y="219"/>
                    </a:lnTo>
                    <a:lnTo>
                      <a:pt x="84" y="215"/>
                    </a:lnTo>
                    <a:lnTo>
                      <a:pt x="84" y="212"/>
                    </a:lnTo>
                    <a:lnTo>
                      <a:pt x="86" y="208"/>
                    </a:lnTo>
                    <a:lnTo>
                      <a:pt x="86" y="205"/>
                    </a:lnTo>
                    <a:lnTo>
                      <a:pt x="86" y="205"/>
                    </a:lnTo>
                    <a:lnTo>
                      <a:pt x="88" y="205"/>
                    </a:lnTo>
                    <a:lnTo>
                      <a:pt x="91" y="210"/>
                    </a:lnTo>
                    <a:lnTo>
                      <a:pt x="100" y="215"/>
                    </a:lnTo>
                    <a:lnTo>
                      <a:pt x="110" y="219"/>
                    </a:lnTo>
                    <a:lnTo>
                      <a:pt x="119" y="224"/>
                    </a:lnTo>
                    <a:lnTo>
                      <a:pt x="134" y="227"/>
                    </a:lnTo>
                    <a:lnTo>
                      <a:pt x="148" y="229"/>
                    </a:lnTo>
                    <a:lnTo>
                      <a:pt x="162" y="229"/>
                    </a:lnTo>
                    <a:lnTo>
                      <a:pt x="179" y="224"/>
                    </a:lnTo>
                    <a:lnTo>
                      <a:pt x="193" y="217"/>
                    </a:lnTo>
                    <a:lnTo>
                      <a:pt x="208" y="205"/>
                    </a:lnTo>
                    <a:lnTo>
                      <a:pt x="217" y="196"/>
                    </a:lnTo>
                    <a:lnTo>
                      <a:pt x="227" y="186"/>
                    </a:lnTo>
                    <a:lnTo>
                      <a:pt x="231" y="177"/>
                    </a:lnTo>
                    <a:lnTo>
                      <a:pt x="234" y="169"/>
                    </a:lnTo>
                    <a:lnTo>
                      <a:pt x="236" y="162"/>
                    </a:lnTo>
                    <a:lnTo>
                      <a:pt x="236" y="155"/>
                    </a:lnTo>
                    <a:lnTo>
                      <a:pt x="236" y="150"/>
                    </a:lnTo>
                    <a:lnTo>
                      <a:pt x="236" y="148"/>
                    </a:lnTo>
                    <a:lnTo>
                      <a:pt x="236" y="148"/>
                    </a:lnTo>
                    <a:lnTo>
                      <a:pt x="236" y="148"/>
                    </a:lnTo>
                    <a:lnTo>
                      <a:pt x="239" y="150"/>
                    </a:lnTo>
                    <a:lnTo>
                      <a:pt x="243" y="153"/>
                    </a:lnTo>
                    <a:lnTo>
                      <a:pt x="251" y="155"/>
                    </a:lnTo>
                    <a:lnTo>
                      <a:pt x="258" y="157"/>
                    </a:lnTo>
                    <a:lnTo>
                      <a:pt x="265" y="160"/>
                    </a:lnTo>
                    <a:lnTo>
                      <a:pt x="274" y="160"/>
                    </a:lnTo>
                    <a:lnTo>
                      <a:pt x="284" y="157"/>
                    </a:lnTo>
                    <a:lnTo>
                      <a:pt x="293" y="153"/>
                    </a:lnTo>
                    <a:lnTo>
                      <a:pt x="303" y="148"/>
                    </a:lnTo>
                    <a:lnTo>
                      <a:pt x="313" y="138"/>
                    </a:lnTo>
                    <a:lnTo>
                      <a:pt x="317" y="131"/>
                    </a:lnTo>
                    <a:lnTo>
                      <a:pt x="320" y="122"/>
                    </a:lnTo>
                    <a:lnTo>
                      <a:pt x="322" y="112"/>
                    </a:lnTo>
                    <a:lnTo>
                      <a:pt x="322" y="105"/>
                    </a:lnTo>
                    <a:lnTo>
                      <a:pt x="320" y="98"/>
                    </a:lnTo>
                    <a:lnTo>
                      <a:pt x="320" y="91"/>
                    </a:lnTo>
                    <a:lnTo>
                      <a:pt x="317" y="86"/>
                    </a:lnTo>
                    <a:lnTo>
                      <a:pt x="317" y="84"/>
                    </a:lnTo>
                    <a:lnTo>
                      <a:pt x="315" y="84"/>
                    </a:lnTo>
                    <a:lnTo>
                      <a:pt x="317" y="81"/>
                    </a:lnTo>
                    <a:lnTo>
                      <a:pt x="320" y="79"/>
                    </a:lnTo>
                    <a:lnTo>
                      <a:pt x="324" y="76"/>
                    </a:lnTo>
                    <a:lnTo>
                      <a:pt x="332" y="72"/>
                    </a:lnTo>
                    <a:lnTo>
                      <a:pt x="336" y="64"/>
                    </a:lnTo>
                    <a:lnTo>
                      <a:pt x="343" y="55"/>
                    </a:lnTo>
                    <a:lnTo>
                      <a:pt x="351" y="45"/>
                    </a:lnTo>
                    <a:lnTo>
                      <a:pt x="355" y="33"/>
                    </a:lnTo>
                    <a:lnTo>
                      <a:pt x="358" y="17"/>
                    </a:lnTo>
                    <a:lnTo>
                      <a:pt x="360" y="0"/>
                    </a:lnTo>
                  </a:path>
                </a:pathLst>
              </a:custGeom>
              <a:noFill/>
              <a:ln w="12700" cmpd="sng">
                <a:solidFill>
                  <a:srgbClr val="FF99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104562" name="Freeform 114"/>
            <p:cNvSpPr>
              <a:spLocks/>
            </p:cNvSpPr>
            <p:nvPr/>
          </p:nvSpPr>
          <p:spPr bwMode="auto">
            <a:xfrm>
              <a:off x="4347" y="4062"/>
              <a:ext cx="114" cy="115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5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5" y="115"/>
                </a:cxn>
                <a:cxn ang="0">
                  <a:pos x="115" y="115"/>
                </a:cxn>
              </a:cxnLst>
              <a:rect l="0" t="0" r="r" b="b"/>
              <a:pathLst>
                <a:path w="115" h="115">
                  <a:moveTo>
                    <a:pt x="112" y="112"/>
                  </a:moveTo>
                  <a:lnTo>
                    <a:pt x="115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5" y="115"/>
                  </a:lnTo>
                  <a:lnTo>
                    <a:pt x="115" y="11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63" name="Freeform 115"/>
            <p:cNvSpPr>
              <a:spLocks/>
            </p:cNvSpPr>
            <p:nvPr/>
          </p:nvSpPr>
          <p:spPr bwMode="auto">
            <a:xfrm>
              <a:off x="4986" y="4062"/>
              <a:ext cx="110" cy="115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2" y="115"/>
                </a:cxn>
                <a:cxn ang="0">
                  <a:pos x="112" y="115"/>
                </a:cxn>
              </a:cxnLst>
              <a:rect l="0" t="0" r="r" b="b"/>
              <a:pathLst>
                <a:path w="112" h="115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2" y="115"/>
                  </a:lnTo>
                  <a:lnTo>
                    <a:pt x="112" y="115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62" name="Line 116"/>
            <p:cNvSpPr>
              <a:spLocks noChangeShapeType="1"/>
            </p:cNvSpPr>
            <p:nvPr/>
          </p:nvSpPr>
          <p:spPr bwMode="auto">
            <a:xfrm>
              <a:off x="4207" y="2557"/>
              <a:ext cx="0" cy="11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3" name="Line 117"/>
            <p:cNvSpPr>
              <a:spLocks noChangeShapeType="1"/>
            </p:cNvSpPr>
            <p:nvPr/>
          </p:nvSpPr>
          <p:spPr bwMode="auto">
            <a:xfrm flipH="1" flipV="1">
              <a:off x="3719" y="2814"/>
              <a:ext cx="173" cy="9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4" name="Line 118"/>
            <p:cNvSpPr>
              <a:spLocks noChangeShapeType="1"/>
            </p:cNvSpPr>
            <p:nvPr/>
          </p:nvSpPr>
          <p:spPr bwMode="auto">
            <a:xfrm flipV="1">
              <a:off x="4519" y="2811"/>
              <a:ext cx="184" cy="1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5" name="Line 119"/>
            <p:cNvSpPr>
              <a:spLocks noChangeShapeType="1"/>
            </p:cNvSpPr>
            <p:nvPr/>
          </p:nvSpPr>
          <p:spPr bwMode="auto">
            <a:xfrm flipH="1">
              <a:off x="3682" y="3049"/>
              <a:ext cx="253" cy="37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68" name="Freeform 120"/>
            <p:cNvSpPr>
              <a:spLocks/>
            </p:cNvSpPr>
            <p:nvPr/>
          </p:nvSpPr>
          <p:spPr bwMode="auto">
            <a:xfrm>
              <a:off x="3745" y="3200"/>
              <a:ext cx="114" cy="112"/>
            </a:xfrm>
            <a:custGeom>
              <a:avLst/>
              <a:gdLst/>
              <a:ahLst/>
              <a:cxnLst>
                <a:cxn ang="0">
                  <a:pos x="113" y="112"/>
                </a:cxn>
                <a:cxn ang="0">
                  <a:pos x="113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3" y="115"/>
                </a:cxn>
                <a:cxn ang="0">
                  <a:pos x="113" y="115"/>
                </a:cxn>
                <a:cxn ang="0">
                  <a:pos x="113" y="112"/>
                </a:cxn>
              </a:cxnLst>
              <a:rect l="0" t="0" r="r" b="b"/>
              <a:pathLst>
                <a:path w="113" h="115">
                  <a:moveTo>
                    <a:pt x="113" y="112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3" y="115"/>
                  </a:lnTo>
                  <a:lnTo>
                    <a:pt x="113" y="115"/>
                  </a:lnTo>
                  <a:lnTo>
                    <a:pt x="113" y="112"/>
                  </a:lnTo>
                  <a:close/>
                </a:path>
              </a:pathLst>
            </a:custGeom>
            <a:solidFill>
              <a:srgbClr val="FFFF66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69" name="Freeform 121"/>
            <p:cNvSpPr>
              <a:spLocks/>
            </p:cNvSpPr>
            <p:nvPr/>
          </p:nvSpPr>
          <p:spPr bwMode="auto">
            <a:xfrm>
              <a:off x="3983" y="3263"/>
              <a:ext cx="114" cy="115"/>
            </a:xfrm>
            <a:custGeom>
              <a:avLst/>
              <a:gdLst/>
              <a:ahLst/>
              <a:cxnLst>
                <a:cxn ang="0">
                  <a:pos x="113" y="112"/>
                </a:cxn>
                <a:cxn ang="0">
                  <a:pos x="113" y="0"/>
                </a:cxn>
                <a:cxn ang="0">
                  <a:pos x="0" y="0"/>
                </a:cxn>
                <a:cxn ang="0">
                  <a:pos x="0" y="115"/>
                </a:cxn>
                <a:cxn ang="0">
                  <a:pos x="113" y="115"/>
                </a:cxn>
                <a:cxn ang="0">
                  <a:pos x="113" y="115"/>
                </a:cxn>
              </a:cxnLst>
              <a:rect l="0" t="0" r="r" b="b"/>
              <a:pathLst>
                <a:path w="113" h="115">
                  <a:moveTo>
                    <a:pt x="113" y="112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113" y="115"/>
                  </a:lnTo>
                  <a:lnTo>
                    <a:pt x="113" y="115"/>
                  </a:lnTo>
                </a:path>
              </a:pathLst>
            </a:custGeom>
            <a:solidFill>
              <a:srgbClr val="FF0066">
                <a:alpha val="50000"/>
              </a:srgb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68" name="Line 122"/>
            <p:cNvSpPr>
              <a:spLocks noChangeShapeType="1"/>
            </p:cNvSpPr>
            <p:nvPr/>
          </p:nvSpPr>
          <p:spPr bwMode="auto">
            <a:xfrm>
              <a:off x="4468" y="3055"/>
              <a:ext cx="261" cy="37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71" name="Freeform 123"/>
            <p:cNvSpPr>
              <a:spLocks/>
            </p:cNvSpPr>
            <p:nvPr/>
          </p:nvSpPr>
          <p:spPr bwMode="auto">
            <a:xfrm>
              <a:off x="4552" y="3204"/>
              <a:ext cx="114" cy="109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72" name="Freeform 124"/>
            <p:cNvSpPr>
              <a:spLocks/>
            </p:cNvSpPr>
            <p:nvPr/>
          </p:nvSpPr>
          <p:spPr bwMode="auto">
            <a:xfrm>
              <a:off x="4552" y="3204"/>
              <a:ext cx="114" cy="109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1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71" name="Line 125"/>
            <p:cNvSpPr>
              <a:spLocks noChangeShapeType="1"/>
            </p:cNvSpPr>
            <p:nvPr/>
          </p:nvSpPr>
          <p:spPr bwMode="auto">
            <a:xfrm flipH="1" flipV="1">
              <a:off x="3275" y="3448"/>
              <a:ext cx="140" cy="7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2" name="Line 126"/>
            <p:cNvSpPr>
              <a:spLocks noChangeShapeType="1"/>
            </p:cNvSpPr>
            <p:nvPr/>
          </p:nvSpPr>
          <p:spPr bwMode="auto">
            <a:xfrm flipV="1">
              <a:off x="4989" y="3448"/>
              <a:ext cx="147" cy="7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3" name="Line 127"/>
            <p:cNvSpPr>
              <a:spLocks noChangeShapeType="1"/>
            </p:cNvSpPr>
            <p:nvPr/>
          </p:nvSpPr>
          <p:spPr bwMode="auto">
            <a:xfrm flipH="1">
              <a:off x="3348" y="3877"/>
              <a:ext cx="180" cy="18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4" name="Line 128"/>
            <p:cNvSpPr>
              <a:spLocks noChangeShapeType="1"/>
            </p:cNvSpPr>
            <p:nvPr/>
          </p:nvSpPr>
          <p:spPr bwMode="auto">
            <a:xfrm>
              <a:off x="3822" y="3883"/>
              <a:ext cx="184" cy="18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5" name="Line 129"/>
            <p:cNvSpPr>
              <a:spLocks noChangeShapeType="1"/>
            </p:cNvSpPr>
            <p:nvPr/>
          </p:nvSpPr>
          <p:spPr bwMode="auto">
            <a:xfrm flipH="1">
              <a:off x="4406" y="3880"/>
              <a:ext cx="176" cy="18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6" name="Line 130"/>
            <p:cNvSpPr>
              <a:spLocks noChangeShapeType="1"/>
            </p:cNvSpPr>
            <p:nvPr/>
          </p:nvSpPr>
          <p:spPr bwMode="auto">
            <a:xfrm>
              <a:off x="4883" y="3873"/>
              <a:ext cx="158" cy="1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7" name="Line 131"/>
            <p:cNvSpPr>
              <a:spLocks noChangeShapeType="1"/>
            </p:cNvSpPr>
            <p:nvPr/>
          </p:nvSpPr>
          <p:spPr bwMode="auto">
            <a:xfrm>
              <a:off x="3994" y="3666"/>
              <a:ext cx="41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580" name="Freeform 132"/>
            <p:cNvSpPr>
              <a:spLocks/>
            </p:cNvSpPr>
            <p:nvPr/>
          </p:nvSpPr>
          <p:spPr bwMode="auto">
            <a:xfrm>
              <a:off x="4160" y="3613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04581" name="Freeform 133"/>
            <p:cNvSpPr>
              <a:spLocks/>
            </p:cNvSpPr>
            <p:nvPr/>
          </p:nvSpPr>
          <p:spPr bwMode="auto">
            <a:xfrm>
              <a:off x="4160" y="3613"/>
              <a:ext cx="114" cy="112"/>
            </a:xfrm>
            <a:custGeom>
              <a:avLst/>
              <a:gdLst/>
              <a:ahLst/>
              <a:cxnLst>
                <a:cxn ang="0">
                  <a:pos x="112" y="112"/>
                </a:cxn>
                <a:cxn ang="0">
                  <a:pos x="112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112" y="112"/>
                </a:cxn>
                <a:cxn ang="0">
                  <a:pos x="112" y="112"/>
                </a:cxn>
              </a:cxnLst>
              <a:rect l="0" t="0" r="r" b="b"/>
              <a:pathLst>
                <a:path w="112" h="112">
                  <a:moveTo>
                    <a:pt x="112" y="112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112" y="112"/>
                  </a:lnTo>
                  <a:lnTo>
                    <a:pt x="112" y="112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1180" name="Line 134"/>
            <p:cNvSpPr>
              <a:spLocks noChangeShapeType="1"/>
            </p:cNvSpPr>
            <p:nvPr/>
          </p:nvSpPr>
          <p:spPr bwMode="auto">
            <a:xfrm flipH="1" flipV="1">
              <a:off x="3983" y="3072"/>
              <a:ext cx="48" cy="1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5" name="Rectangle 135"/>
          <p:cNvSpPr>
            <a:spLocks noChangeArrowheads="1"/>
          </p:cNvSpPr>
          <p:nvPr/>
        </p:nvSpPr>
        <p:spPr bwMode="ltGray">
          <a:xfrm>
            <a:off x="8001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6" name="Rectangle 136"/>
          <p:cNvSpPr>
            <a:spLocks noChangeArrowheads="1"/>
          </p:cNvSpPr>
          <p:nvPr/>
        </p:nvSpPr>
        <p:spPr bwMode="ltGray">
          <a:xfrm>
            <a:off x="3048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7" name="Rectangle 137"/>
          <p:cNvSpPr>
            <a:spLocks noChangeArrowheads="1"/>
          </p:cNvSpPr>
          <p:nvPr/>
        </p:nvSpPr>
        <p:spPr bwMode="ltGray">
          <a:xfrm>
            <a:off x="18669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8" name="Rectangle 138"/>
          <p:cNvSpPr>
            <a:spLocks noChangeArrowheads="1"/>
          </p:cNvSpPr>
          <p:nvPr/>
        </p:nvSpPr>
        <p:spPr bwMode="ltGray">
          <a:xfrm>
            <a:off x="13716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9" name="Rectangle 139"/>
          <p:cNvSpPr>
            <a:spLocks noChangeArrowheads="1"/>
          </p:cNvSpPr>
          <p:nvPr/>
        </p:nvSpPr>
        <p:spPr bwMode="ltGray">
          <a:xfrm>
            <a:off x="29337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0" name="Rectangle 140"/>
          <p:cNvSpPr>
            <a:spLocks noChangeArrowheads="1"/>
          </p:cNvSpPr>
          <p:nvPr/>
        </p:nvSpPr>
        <p:spPr bwMode="ltGray">
          <a:xfrm>
            <a:off x="24384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1" name="Rectangle 141"/>
          <p:cNvSpPr>
            <a:spLocks noChangeArrowheads="1"/>
          </p:cNvSpPr>
          <p:nvPr/>
        </p:nvSpPr>
        <p:spPr bwMode="ltGray">
          <a:xfrm>
            <a:off x="40005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2" name="Rectangle 142"/>
          <p:cNvSpPr>
            <a:spLocks noChangeArrowheads="1"/>
          </p:cNvSpPr>
          <p:nvPr/>
        </p:nvSpPr>
        <p:spPr bwMode="ltGray">
          <a:xfrm>
            <a:off x="35052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3" name="Rectangle 143"/>
          <p:cNvSpPr>
            <a:spLocks noChangeArrowheads="1"/>
          </p:cNvSpPr>
          <p:nvPr/>
        </p:nvSpPr>
        <p:spPr bwMode="ltGray">
          <a:xfrm>
            <a:off x="50673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4" name="Rectangle 144"/>
          <p:cNvSpPr>
            <a:spLocks noChangeArrowheads="1"/>
          </p:cNvSpPr>
          <p:nvPr/>
        </p:nvSpPr>
        <p:spPr bwMode="ltGray">
          <a:xfrm>
            <a:off x="45720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5" name="Rectangle 145"/>
          <p:cNvSpPr>
            <a:spLocks noChangeArrowheads="1"/>
          </p:cNvSpPr>
          <p:nvPr/>
        </p:nvSpPr>
        <p:spPr bwMode="ltGray">
          <a:xfrm>
            <a:off x="61341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6" name="Rectangle 146"/>
          <p:cNvSpPr>
            <a:spLocks noChangeArrowheads="1"/>
          </p:cNvSpPr>
          <p:nvPr/>
        </p:nvSpPr>
        <p:spPr bwMode="ltGray">
          <a:xfrm>
            <a:off x="56388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7" name="Rectangle 147"/>
          <p:cNvSpPr>
            <a:spLocks noChangeArrowheads="1"/>
          </p:cNvSpPr>
          <p:nvPr/>
        </p:nvSpPr>
        <p:spPr bwMode="ltGray">
          <a:xfrm>
            <a:off x="72009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8" name="Rectangle 148"/>
          <p:cNvSpPr>
            <a:spLocks noChangeArrowheads="1"/>
          </p:cNvSpPr>
          <p:nvPr/>
        </p:nvSpPr>
        <p:spPr bwMode="ltGray">
          <a:xfrm>
            <a:off x="67056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49" name="Rectangle 149"/>
          <p:cNvSpPr>
            <a:spLocks noChangeArrowheads="1"/>
          </p:cNvSpPr>
          <p:nvPr/>
        </p:nvSpPr>
        <p:spPr bwMode="ltGray">
          <a:xfrm>
            <a:off x="82677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0" name="Rectangle 150"/>
          <p:cNvSpPr>
            <a:spLocks noChangeArrowheads="1"/>
          </p:cNvSpPr>
          <p:nvPr/>
        </p:nvSpPr>
        <p:spPr bwMode="ltGray">
          <a:xfrm>
            <a:off x="77724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1" name="Rectangle 151"/>
          <p:cNvSpPr>
            <a:spLocks noChangeArrowheads="1"/>
          </p:cNvSpPr>
          <p:nvPr/>
        </p:nvSpPr>
        <p:spPr bwMode="ltGray">
          <a:xfrm>
            <a:off x="8001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2" name="Rectangle 152"/>
          <p:cNvSpPr>
            <a:spLocks noChangeArrowheads="1"/>
          </p:cNvSpPr>
          <p:nvPr/>
        </p:nvSpPr>
        <p:spPr bwMode="ltGray">
          <a:xfrm>
            <a:off x="3048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3" name="Rectangle 153"/>
          <p:cNvSpPr>
            <a:spLocks noChangeArrowheads="1"/>
          </p:cNvSpPr>
          <p:nvPr/>
        </p:nvSpPr>
        <p:spPr bwMode="ltGray">
          <a:xfrm>
            <a:off x="18669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4" name="Rectangle 154"/>
          <p:cNvSpPr>
            <a:spLocks noChangeArrowheads="1"/>
          </p:cNvSpPr>
          <p:nvPr/>
        </p:nvSpPr>
        <p:spPr bwMode="ltGray">
          <a:xfrm>
            <a:off x="13716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5" name="Rectangle 155"/>
          <p:cNvSpPr>
            <a:spLocks noChangeArrowheads="1"/>
          </p:cNvSpPr>
          <p:nvPr/>
        </p:nvSpPr>
        <p:spPr bwMode="ltGray">
          <a:xfrm>
            <a:off x="29337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6" name="Rectangle 156"/>
          <p:cNvSpPr>
            <a:spLocks noChangeArrowheads="1"/>
          </p:cNvSpPr>
          <p:nvPr/>
        </p:nvSpPr>
        <p:spPr bwMode="ltGray">
          <a:xfrm>
            <a:off x="24384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7" name="Rectangle 157"/>
          <p:cNvSpPr>
            <a:spLocks noChangeArrowheads="1"/>
          </p:cNvSpPr>
          <p:nvPr/>
        </p:nvSpPr>
        <p:spPr bwMode="ltGray">
          <a:xfrm>
            <a:off x="40005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8" name="Rectangle 158"/>
          <p:cNvSpPr>
            <a:spLocks noChangeArrowheads="1"/>
          </p:cNvSpPr>
          <p:nvPr/>
        </p:nvSpPr>
        <p:spPr bwMode="ltGray">
          <a:xfrm>
            <a:off x="35052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59" name="Rectangle 159"/>
          <p:cNvSpPr>
            <a:spLocks noChangeArrowheads="1"/>
          </p:cNvSpPr>
          <p:nvPr/>
        </p:nvSpPr>
        <p:spPr bwMode="ltGray">
          <a:xfrm>
            <a:off x="50673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0" name="Rectangle 160"/>
          <p:cNvSpPr>
            <a:spLocks noChangeArrowheads="1"/>
          </p:cNvSpPr>
          <p:nvPr/>
        </p:nvSpPr>
        <p:spPr bwMode="ltGray">
          <a:xfrm>
            <a:off x="45720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1" name="Rectangle 161"/>
          <p:cNvSpPr>
            <a:spLocks noChangeArrowheads="1"/>
          </p:cNvSpPr>
          <p:nvPr/>
        </p:nvSpPr>
        <p:spPr bwMode="ltGray">
          <a:xfrm>
            <a:off x="61341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2" name="Rectangle 162"/>
          <p:cNvSpPr>
            <a:spLocks noChangeArrowheads="1"/>
          </p:cNvSpPr>
          <p:nvPr/>
        </p:nvSpPr>
        <p:spPr bwMode="ltGray">
          <a:xfrm>
            <a:off x="56388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3" name="Rectangle 163"/>
          <p:cNvSpPr>
            <a:spLocks noChangeArrowheads="1"/>
          </p:cNvSpPr>
          <p:nvPr/>
        </p:nvSpPr>
        <p:spPr bwMode="ltGray">
          <a:xfrm>
            <a:off x="72009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4" name="Rectangle 164"/>
          <p:cNvSpPr>
            <a:spLocks noChangeArrowheads="1"/>
          </p:cNvSpPr>
          <p:nvPr/>
        </p:nvSpPr>
        <p:spPr bwMode="ltGray">
          <a:xfrm>
            <a:off x="67056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5" name="Rectangle 165"/>
          <p:cNvSpPr>
            <a:spLocks noChangeArrowheads="1"/>
          </p:cNvSpPr>
          <p:nvPr/>
        </p:nvSpPr>
        <p:spPr bwMode="ltGray">
          <a:xfrm>
            <a:off x="82677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6" name="Rectangle 166"/>
          <p:cNvSpPr>
            <a:spLocks noChangeArrowheads="1"/>
          </p:cNvSpPr>
          <p:nvPr/>
        </p:nvSpPr>
        <p:spPr bwMode="ltGray">
          <a:xfrm>
            <a:off x="77724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067" name="Group 167"/>
          <p:cNvGrpSpPr>
            <a:grpSpLocks/>
          </p:cNvGrpSpPr>
          <p:nvPr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125" name="Group 168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147" name="Rectangle 169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48" name="Rectangle 170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26" name="Group 171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145" name="Rectangle 172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46" name="Rectangle 173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27" name="Group 174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143" name="Rectangle 175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44" name="Rectangle 176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28" name="Group 177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141" name="Rectangle 178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42" name="Rectangle 179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29" name="Group 180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139" name="Rectangle 181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40" name="Rectangle 182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30" name="Group 183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137" name="Rectangle 184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38" name="Rectangle 185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31" name="Group 186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135" name="Rectangle 187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36" name="Rectangle 188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32" name="Group 189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133" name="Rectangle 190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34" name="Rectangle 191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1068" name="Rectangle 192"/>
          <p:cNvSpPr>
            <a:spLocks noChangeArrowheads="1"/>
          </p:cNvSpPr>
          <p:nvPr userDrawn="1"/>
        </p:nvSpPr>
        <p:spPr bwMode="ltGray">
          <a:xfrm>
            <a:off x="8001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9" name="Rectangle 193"/>
          <p:cNvSpPr>
            <a:spLocks noChangeArrowheads="1"/>
          </p:cNvSpPr>
          <p:nvPr userDrawn="1"/>
        </p:nvSpPr>
        <p:spPr bwMode="ltGray">
          <a:xfrm>
            <a:off x="3048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0" name="Rectangle 194"/>
          <p:cNvSpPr>
            <a:spLocks noChangeArrowheads="1"/>
          </p:cNvSpPr>
          <p:nvPr userDrawn="1"/>
        </p:nvSpPr>
        <p:spPr bwMode="ltGray">
          <a:xfrm>
            <a:off x="18669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1" name="Rectangle 195"/>
          <p:cNvSpPr>
            <a:spLocks noChangeArrowheads="1"/>
          </p:cNvSpPr>
          <p:nvPr userDrawn="1"/>
        </p:nvSpPr>
        <p:spPr bwMode="ltGray">
          <a:xfrm>
            <a:off x="13716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2" name="Rectangle 196"/>
          <p:cNvSpPr>
            <a:spLocks noChangeArrowheads="1"/>
          </p:cNvSpPr>
          <p:nvPr userDrawn="1"/>
        </p:nvSpPr>
        <p:spPr bwMode="ltGray">
          <a:xfrm>
            <a:off x="29337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3" name="Rectangle 197"/>
          <p:cNvSpPr>
            <a:spLocks noChangeArrowheads="1"/>
          </p:cNvSpPr>
          <p:nvPr userDrawn="1"/>
        </p:nvSpPr>
        <p:spPr bwMode="ltGray">
          <a:xfrm>
            <a:off x="24384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4" name="Rectangle 198"/>
          <p:cNvSpPr>
            <a:spLocks noChangeArrowheads="1"/>
          </p:cNvSpPr>
          <p:nvPr userDrawn="1"/>
        </p:nvSpPr>
        <p:spPr bwMode="ltGray">
          <a:xfrm>
            <a:off x="40005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" name="Rectangle 199"/>
          <p:cNvSpPr>
            <a:spLocks noChangeArrowheads="1"/>
          </p:cNvSpPr>
          <p:nvPr userDrawn="1"/>
        </p:nvSpPr>
        <p:spPr bwMode="ltGray">
          <a:xfrm>
            <a:off x="35052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6" name="Rectangle 200"/>
          <p:cNvSpPr>
            <a:spLocks noChangeArrowheads="1"/>
          </p:cNvSpPr>
          <p:nvPr userDrawn="1"/>
        </p:nvSpPr>
        <p:spPr bwMode="ltGray">
          <a:xfrm>
            <a:off x="50673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7" name="Rectangle 201"/>
          <p:cNvSpPr>
            <a:spLocks noChangeArrowheads="1"/>
          </p:cNvSpPr>
          <p:nvPr userDrawn="1"/>
        </p:nvSpPr>
        <p:spPr bwMode="ltGray">
          <a:xfrm>
            <a:off x="45720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8" name="Rectangle 202"/>
          <p:cNvSpPr>
            <a:spLocks noChangeArrowheads="1"/>
          </p:cNvSpPr>
          <p:nvPr userDrawn="1"/>
        </p:nvSpPr>
        <p:spPr bwMode="ltGray">
          <a:xfrm>
            <a:off x="61341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9" name="Rectangle 203"/>
          <p:cNvSpPr>
            <a:spLocks noChangeArrowheads="1"/>
          </p:cNvSpPr>
          <p:nvPr userDrawn="1"/>
        </p:nvSpPr>
        <p:spPr bwMode="ltGray">
          <a:xfrm>
            <a:off x="56388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0" name="Rectangle 204"/>
          <p:cNvSpPr>
            <a:spLocks noChangeArrowheads="1"/>
          </p:cNvSpPr>
          <p:nvPr userDrawn="1"/>
        </p:nvSpPr>
        <p:spPr bwMode="ltGray">
          <a:xfrm>
            <a:off x="7200900" y="10668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1" name="Rectangle 205"/>
          <p:cNvSpPr>
            <a:spLocks noChangeArrowheads="1"/>
          </p:cNvSpPr>
          <p:nvPr userDrawn="1"/>
        </p:nvSpPr>
        <p:spPr bwMode="ltGray">
          <a:xfrm>
            <a:off x="6705600" y="10668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2" name="Rectangle 206"/>
          <p:cNvSpPr>
            <a:spLocks noChangeArrowheads="1"/>
          </p:cNvSpPr>
          <p:nvPr userDrawn="1"/>
        </p:nvSpPr>
        <p:spPr bwMode="ltGray">
          <a:xfrm>
            <a:off x="8267700" y="10668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3" name="Rectangle 207"/>
          <p:cNvSpPr>
            <a:spLocks noChangeArrowheads="1"/>
          </p:cNvSpPr>
          <p:nvPr userDrawn="1"/>
        </p:nvSpPr>
        <p:spPr bwMode="ltGray">
          <a:xfrm>
            <a:off x="7772400" y="10668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4" name="Rectangle 208"/>
          <p:cNvSpPr>
            <a:spLocks noChangeArrowheads="1"/>
          </p:cNvSpPr>
          <p:nvPr userDrawn="1"/>
        </p:nvSpPr>
        <p:spPr bwMode="ltGray">
          <a:xfrm>
            <a:off x="8001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" name="Rectangle 209"/>
          <p:cNvSpPr>
            <a:spLocks noChangeArrowheads="1"/>
          </p:cNvSpPr>
          <p:nvPr userDrawn="1"/>
        </p:nvSpPr>
        <p:spPr bwMode="ltGray">
          <a:xfrm>
            <a:off x="3048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6" name="Rectangle 210"/>
          <p:cNvSpPr>
            <a:spLocks noChangeArrowheads="1"/>
          </p:cNvSpPr>
          <p:nvPr userDrawn="1"/>
        </p:nvSpPr>
        <p:spPr bwMode="ltGray">
          <a:xfrm>
            <a:off x="18669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7" name="Rectangle 211"/>
          <p:cNvSpPr>
            <a:spLocks noChangeArrowheads="1"/>
          </p:cNvSpPr>
          <p:nvPr userDrawn="1"/>
        </p:nvSpPr>
        <p:spPr bwMode="ltGray">
          <a:xfrm>
            <a:off x="13716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8" name="Rectangle 212"/>
          <p:cNvSpPr>
            <a:spLocks noChangeArrowheads="1"/>
          </p:cNvSpPr>
          <p:nvPr userDrawn="1"/>
        </p:nvSpPr>
        <p:spPr bwMode="ltGray">
          <a:xfrm>
            <a:off x="29337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9" name="Rectangle 213"/>
          <p:cNvSpPr>
            <a:spLocks noChangeArrowheads="1"/>
          </p:cNvSpPr>
          <p:nvPr userDrawn="1"/>
        </p:nvSpPr>
        <p:spPr bwMode="ltGray">
          <a:xfrm>
            <a:off x="24384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0" name="Rectangle 214"/>
          <p:cNvSpPr>
            <a:spLocks noChangeArrowheads="1"/>
          </p:cNvSpPr>
          <p:nvPr userDrawn="1"/>
        </p:nvSpPr>
        <p:spPr bwMode="ltGray">
          <a:xfrm>
            <a:off x="40005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1" name="Rectangle 215"/>
          <p:cNvSpPr>
            <a:spLocks noChangeArrowheads="1"/>
          </p:cNvSpPr>
          <p:nvPr userDrawn="1"/>
        </p:nvSpPr>
        <p:spPr bwMode="ltGray">
          <a:xfrm>
            <a:off x="35052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2" name="Rectangle 216"/>
          <p:cNvSpPr>
            <a:spLocks noChangeArrowheads="1"/>
          </p:cNvSpPr>
          <p:nvPr userDrawn="1"/>
        </p:nvSpPr>
        <p:spPr bwMode="ltGray">
          <a:xfrm>
            <a:off x="50673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3" name="Rectangle 217"/>
          <p:cNvSpPr>
            <a:spLocks noChangeArrowheads="1"/>
          </p:cNvSpPr>
          <p:nvPr userDrawn="1"/>
        </p:nvSpPr>
        <p:spPr bwMode="ltGray">
          <a:xfrm>
            <a:off x="45720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4" name="Rectangle 218"/>
          <p:cNvSpPr>
            <a:spLocks noChangeArrowheads="1"/>
          </p:cNvSpPr>
          <p:nvPr userDrawn="1"/>
        </p:nvSpPr>
        <p:spPr bwMode="ltGray">
          <a:xfrm>
            <a:off x="61341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5" name="Rectangle 219"/>
          <p:cNvSpPr>
            <a:spLocks noChangeArrowheads="1"/>
          </p:cNvSpPr>
          <p:nvPr userDrawn="1"/>
        </p:nvSpPr>
        <p:spPr bwMode="ltGray">
          <a:xfrm>
            <a:off x="56388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6" name="Rectangle 220"/>
          <p:cNvSpPr>
            <a:spLocks noChangeArrowheads="1"/>
          </p:cNvSpPr>
          <p:nvPr userDrawn="1"/>
        </p:nvSpPr>
        <p:spPr bwMode="ltGray">
          <a:xfrm>
            <a:off x="7200900" y="1143000"/>
            <a:ext cx="495300" cy="746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7" name="Rectangle 221"/>
          <p:cNvSpPr>
            <a:spLocks noChangeArrowheads="1"/>
          </p:cNvSpPr>
          <p:nvPr userDrawn="1"/>
        </p:nvSpPr>
        <p:spPr bwMode="ltGray">
          <a:xfrm>
            <a:off x="6705600" y="1143000"/>
            <a:ext cx="495300" cy="746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8" name="Rectangle 222"/>
          <p:cNvSpPr>
            <a:spLocks noChangeArrowheads="1"/>
          </p:cNvSpPr>
          <p:nvPr userDrawn="1"/>
        </p:nvSpPr>
        <p:spPr bwMode="ltGray">
          <a:xfrm>
            <a:off x="8267700" y="1143000"/>
            <a:ext cx="495300" cy="746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99" name="Rectangle 223"/>
          <p:cNvSpPr>
            <a:spLocks noChangeArrowheads="1"/>
          </p:cNvSpPr>
          <p:nvPr userDrawn="1"/>
        </p:nvSpPr>
        <p:spPr bwMode="ltGray">
          <a:xfrm>
            <a:off x="7772400" y="1143000"/>
            <a:ext cx="495300" cy="746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00" name="Group 224"/>
          <p:cNvGrpSpPr>
            <a:grpSpLocks/>
          </p:cNvGrpSpPr>
          <p:nvPr userDrawn="1"/>
        </p:nvGrpSpPr>
        <p:grpSpPr bwMode="auto">
          <a:xfrm>
            <a:off x="304800" y="6783388"/>
            <a:ext cx="8458200" cy="74612"/>
            <a:chOff x="192" y="3840"/>
            <a:chExt cx="5328" cy="47"/>
          </a:xfrm>
        </p:grpSpPr>
        <p:grpSp>
          <p:nvGrpSpPr>
            <p:cNvPr id="1101" name="Group 225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1123" name="Rectangle 22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24" name="Rectangle 22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2" name="Group 228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1121" name="Rectangle 22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22" name="Rectangle 23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3" name="Group 231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1119" name="Rectangle 23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20" name="Rectangle 23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4" name="Group 234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1117" name="Rectangle 23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8" name="Rectangle 23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5" name="Group 237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1115" name="Rectangle 23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6" name="Rectangle 23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6" name="Group 240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1113" name="Rectangle 24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4" name="Rectangle 24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7" name="Group 243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1111" name="Rectangle 24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2" name="Rectangle 24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108" name="Group 246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1109" name="Rectangle 24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0" name="Rectangle 24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3200">
          <a:solidFill>
            <a:srgbClr val="000000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800">
          <a:solidFill>
            <a:srgbClr val="000000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400">
          <a:solidFill>
            <a:srgbClr val="000000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Char char="•"/>
        <a:defRPr sz="2000">
          <a:solidFill>
            <a:srgbClr val="0000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tiff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srini/15-744/S15/syllabu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cmu.edu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>
                <a:ea typeface="ＭＳ Ｐゴシック" charset="-128"/>
              </a:rPr>
              <a:t>Computer </a:t>
            </a:r>
            <a:r>
              <a:rPr lang="en-US" altLang="en-US" dirty="0">
                <a:ea typeface="ＭＳ Ｐゴシック" charset="-128"/>
              </a:rPr>
              <a:t>Networking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CDN</a:t>
            </a:r>
            <a:r>
              <a:rPr lang="en-US" altLang="en-US" dirty="0" smtClean="0">
                <a:ea typeface="ＭＳ Ｐゴシック" charset="-128"/>
              </a:rPr>
              <a:t>, Video Streaming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 bwMode="auto">
          <a:xfrm>
            <a:off x="2667000" y="1676400"/>
            <a:ext cx="3276600" cy="1676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26" name="Cloud 25"/>
          <p:cNvSpPr/>
          <p:nvPr/>
        </p:nvSpPr>
        <p:spPr bwMode="auto">
          <a:xfrm>
            <a:off x="1629586" y="1561314"/>
            <a:ext cx="1799472" cy="140839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Access</a:t>
            </a:r>
            <a:r>
              <a:rPr kumimoji="0" lang="en-US" sz="2400" b="0" i="0" u="none" strike="noStrike" cap="none" normalizeH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ISP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ISP Proxy Caching?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8420364"/>
              </p:ext>
            </p:extLst>
          </p:nvPr>
        </p:nvGraphicFramePr>
        <p:xfrm>
          <a:off x="914400" y="2209800"/>
          <a:ext cx="833438" cy="638175"/>
        </p:xfrm>
        <a:graphic>
          <a:graphicData uri="http://schemas.openxmlformats.org/presentationml/2006/ole">
            <p:oleObj spid="_x0000_s367713" name="Clip" r:id="rId4" imgW="1307079" imgH="1083682" progId="">
              <p:embed/>
            </p:oleObj>
          </a:graphicData>
        </a:graphic>
      </p:graphicFrame>
      <p:cxnSp>
        <p:nvCxnSpPr>
          <p:cNvPr id="9" name="Straight Arrow Connector 8"/>
          <p:cNvCxnSpPr/>
          <p:nvPr/>
        </p:nvCxnSpPr>
        <p:spPr bwMode="auto">
          <a:xfrm>
            <a:off x="1747838" y="2528887"/>
            <a:ext cx="5114924" cy="40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046402"/>
              </p:ext>
            </p:extLst>
          </p:nvPr>
        </p:nvGraphicFramePr>
        <p:xfrm>
          <a:off x="6862762" y="2213811"/>
          <a:ext cx="833438" cy="638175"/>
        </p:xfrm>
        <a:graphic>
          <a:graphicData uri="http://schemas.openxmlformats.org/presentationml/2006/ole">
            <p:oleObj spid="_x0000_s367714" name="Clip" r:id="rId5" imgW="1307079" imgH="1083682" progId="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45051" y="17338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85595" y="1713841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14" name="Group 8"/>
          <p:cNvGrpSpPr>
            <a:grpSpLocks/>
          </p:cNvGrpSpPr>
          <p:nvPr/>
        </p:nvGrpSpPr>
        <p:grpSpPr bwMode="auto">
          <a:xfrm>
            <a:off x="2581276" y="2175506"/>
            <a:ext cx="653716" cy="885825"/>
            <a:chOff x="4180" y="783"/>
            <a:chExt cx="150" cy="307"/>
          </a:xfrm>
        </p:grpSpPr>
        <p:sp>
          <p:nvSpPr>
            <p:cNvPr id="15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08820" y="295894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Proxy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8607" y="4168676"/>
            <a:ext cx="4499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Pros:</a:t>
            </a: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Reduced RTT of cached content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Reduced peering traffic &amp; server load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0600" y="4168676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Cons:</a:t>
            </a: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Security/authentication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Content providers want fine-grained control on when/where to cache its content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Cold start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4" name="Rectangular Callout 3"/>
          <p:cNvSpPr/>
          <p:nvPr/>
        </p:nvSpPr>
        <p:spPr bwMode="auto">
          <a:xfrm>
            <a:off x="2398403" y="3462801"/>
            <a:ext cx="3240397" cy="461665"/>
          </a:xfrm>
          <a:prstGeom prst="wedgeRectCallout">
            <a:avLst>
              <a:gd name="adj1" fmla="val -33834"/>
              <a:gd name="adj2" fmla="val -13411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1" smtClean="0">
                <a:solidFill>
                  <a:schemeClr val="bg1">
                    <a:lumMod val="10000"/>
                  </a:schemeClr>
                </a:solidFill>
              </a:rPr>
              <a:t>Cache HTTP responses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2687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CDN Architecture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78276481"/>
              </p:ext>
            </p:extLst>
          </p:nvPr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9805" name="Clip" r:id="rId4" imgW="1307079" imgH="1083682" progId="">
              <p:embed/>
            </p:oleObj>
          </a:graphicData>
        </a:graphic>
      </p:graphicFrame>
      <p:cxnSp>
        <p:nvCxnSpPr>
          <p:cNvPr id="5" name="Straight Arrow Connector 4"/>
          <p:cNvCxnSpPr>
            <a:stCxn id="4" idx="3"/>
            <a:endCxn id="13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63986312"/>
              </p:ext>
            </p:extLst>
          </p:nvPr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9806" name="Clip" r:id="rId5" imgW="1307079" imgH="1083682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3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0" name="Straight Arrow Connector 39"/>
          <p:cNvCxnSpPr>
            <a:stCxn id="12" idx="3"/>
            <a:endCxn id="71" idx="1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45" name="Straight Arrow Connector 44"/>
          <p:cNvCxnSpPr>
            <a:stCxn id="27" idx="0"/>
            <a:endCxn id="71" idx="1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>
            <a:stCxn id="63" idx="0"/>
            <a:endCxn id="23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6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9409154"/>
              </p:ext>
            </p:extLst>
          </p:nvPr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9807" name="Clip" r:id="rId6" imgW="1307079" imgH="1083682" progId="">
              <p:embed/>
            </p:oleObj>
          </a:graphicData>
        </a:graphic>
      </p:graphicFrame>
      <p:grpSp>
        <p:nvGrpSpPr>
          <p:cNvPr id="68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69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2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80" name="Straight Arrow Connector 79"/>
          <p:cNvCxnSpPr>
            <a:endCxn id="7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3497985" y="3923337"/>
            <a:ext cx="5433319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CDNs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Content providers contract with CDNs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Better coordination across replicas (controlled content refresh/removal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Proactive content replication on many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edge servers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Win-win for ISPs and content providers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36714458"/>
              </p:ext>
            </p:extLst>
          </p:nvPr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9808" name="Clip" r:id="rId7" imgW="1307079" imgH="1083682" progId="">
              <p:embed/>
            </p:oleObj>
          </a:graphicData>
        </a:graphic>
      </p:graphicFrame>
      <p:cxnSp>
        <p:nvCxnSpPr>
          <p:cNvPr id="90" name="Straight Arrow Connector 89"/>
          <p:cNvCxnSpPr>
            <a:stCxn id="89" idx="0"/>
            <a:endCxn id="23" idx="3"/>
          </p:cNvCxnSpPr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9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3201845"/>
              </p:ext>
            </p:extLst>
          </p:nvPr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9809" name="Clip" r:id="rId8" imgW="1307079" imgH="1083682" progId="">
              <p:embed/>
            </p:oleObj>
          </a:graphicData>
        </a:graphic>
      </p:graphicFrame>
      <p:cxnSp>
        <p:nvCxnSpPr>
          <p:cNvPr id="94" name="Straight Arrow Connector 93"/>
          <p:cNvCxnSpPr>
            <a:stCxn id="93" idx="3"/>
            <a:endCxn id="13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96121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CDN Challenges &amp; Design Space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3237" name="Clip" r:id="rId4" imgW="1307079" imgH="1083682" progId="">
              <p:embed/>
            </p:oleObj>
          </a:graphicData>
        </a:graphic>
      </p:graphicFrame>
      <p:cxnSp>
        <p:nvCxnSpPr>
          <p:cNvPr id="5" name="Straight Arrow Connector 4"/>
          <p:cNvCxnSpPr>
            <a:stCxn id="4" idx="3"/>
            <a:endCxn id="13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3238" name="Clip" r:id="rId5" imgW="1307079" imgH="1083682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3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0" name="Straight Arrow Connector 39"/>
          <p:cNvCxnSpPr>
            <a:stCxn id="12" idx="3"/>
            <a:endCxn id="71" idx="1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45" name="Straight Arrow Connector 44"/>
          <p:cNvCxnSpPr>
            <a:stCxn id="27" idx="0"/>
            <a:endCxn id="71" idx="1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>
            <a:stCxn id="63" idx="0"/>
            <a:endCxn id="23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3239" name="Clip" r:id="rId6" imgW="1307079" imgH="1083682" progId="">
              <p:embed/>
            </p:oleObj>
          </a:graphicData>
        </a:graphic>
      </p:graphicFrame>
      <p:grpSp>
        <p:nvGrpSpPr>
          <p:cNvPr id="68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69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2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80" name="Straight Arrow Connector 79"/>
          <p:cNvCxnSpPr>
            <a:endCxn id="7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/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3240" name="Clip" r:id="rId7" imgW="1307079" imgH="1083682" progId="">
              <p:embed/>
            </p:oleObj>
          </a:graphicData>
        </a:graphic>
      </p:graphicFrame>
      <p:cxnSp>
        <p:nvCxnSpPr>
          <p:cNvPr id="90" name="Straight Arrow Connector 89"/>
          <p:cNvCxnSpPr>
            <a:stCxn id="89" idx="0"/>
            <a:endCxn id="23" idx="3"/>
          </p:cNvCxnSpPr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93" name="Object 2"/>
          <p:cNvGraphicFramePr>
            <a:graphicFrameLocks noChangeAspect="1"/>
          </p:cNvGraphicFramePr>
          <p:nvPr/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3241" name="Clip" r:id="rId8" imgW="1307079" imgH="1083682" progId="">
              <p:embed/>
            </p:oleObj>
          </a:graphicData>
        </a:graphic>
      </p:graphicFrame>
      <p:cxnSp>
        <p:nvCxnSpPr>
          <p:cNvPr id="94" name="Straight Arrow Connector 93"/>
          <p:cNvCxnSpPr>
            <a:stCxn id="93" idx="3"/>
            <a:endCxn id="13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53" name="Rectangular Callout 52"/>
          <p:cNvSpPr/>
          <p:nvPr/>
        </p:nvSpPr>
        <p:spPr bwMode="auto">
          <a:xfrm>
            <a:off x="4078853" y="3051423"/>
            <a:ext cx="4448621" cy="461665"/>
          </a:xfrm>
          <a:prstGeom prst="wedgeRectCallout">
            <a:avLst>
              <a:gd name="adj1" fmla="val -41450"/>
              <a:gd name="adj2" fmla="val -10771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How/where to replicate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content?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56" name="Rectangular Callout 55"/>
          <p:cNvSpPr/>
          <p:nvPr/>
        </p:nvSpPr>
        <p:spPr bwMode="auto">
          <a:xfrm>
            <a:off x="3574788" y="4441543"/>
            <a:ext cx="4886540" cy="461665"/>
          </a:xfrm>
          <a:prstGeom prst="wedgeRectCallout">
            <a:avLst>
              <a:gd name="adj1" fmla="val -59410"/>
              <a:gd name="adj2" fmla="val -4246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How to direct client towards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replica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69569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Akamai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1"/>
            <a:ext cx="84582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Distributed servers</a:t>
            </a:r>
          </a:p>
          <a:p>
            <a:pPr lvl="1"/>
            <a:r>
              <a:rPr lang="en-US" dirty="0" smtClean="0"/>
              <a:t>60,000~ servers</a:t>
            </a:r>
          </a:p>
          <a:p>
            <a:pPr lvl="1"/>
            <a:r>
              <a:rPr lang="en-US" dirty="0" smtClean="0"/>
              <a:t>1,000~ networks</a:t>
            </a:r>
          </a:p>
          <a:p>
            <a:pPr lvl="1"/>
            <a:r>
              <a:rPr lang="en-US" dirty="0" smtClean="0"/>
              <a:t>70~ countries</a:t>
            </a:r>
          </a:p>
          <a:p>
            <a:endParaRPr lang="en-US" dirty="0"/>
          </a:p>
          <a:p>
            <a:r>
              <a:rPr lang="en-US" dirty="0" smtClean="0"/>
              <a:t>Client requests</a:t>
            </a:r>
          </a:p>
          <a:p>
            <a:pPr lvl="1"/>
            <a:r>
              <a:rPr lang="en-US" dirty="0" smtClean="0"/>
              <a:t>10^8~ requests per day</a:t>
            </a:r>
          </a:p>
          <a:p>
            <a:pPr lvl="1"/>
            <a:r>
              <a:rPr lang="en-US" dirty="0" smtClean="0"/>
              <a:t>20% web, majority video</a:t>
            </a:r>
          </a:p>
          <a:p>
            <a:endParaRPr lang="en-US" dirty="0"/>
          </a:p>
          <a:p>
            <a:r>
              <a:rPr lang="en-US" dirty="0" smtClean="0"/>
              <a:t>Major customers</a:t>
            </a:r>
          </a:p>
          <a:p>
            <a:pPr lvl="1"/>
            <a:r>
              <a:rPr lang="en-US" dirty="0" smtClean="0"/>
              <a:t>BBC, FOX, Apple, NBC, Facebook, </a:t>
            </a:r>
            <a:r>
              <a:rPr lang="en-US" dirty="0" err="1" smtClean="0"/>
              <a:t>Vevo</a:t>
            </a:r>
            <a:r>
              <a:rPr lang="en-US" dirty="0" smtClean="0"/>
              <a:t>, NFL,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2200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of Akamai (1)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5195" name="Clip" r:id="rId4" imgW="1307079" imgH="1083682" progId="">
              <p:embed/>
            </p:oleObj>
          </a:graphicData>
        </a:graphic>
      </p:graphicFrame>
      <p:cxnSp>
        <p:nvCxnSpPr>
          <p:cNvPr id="5" name="Straight Arrow Connector 4"/>
          <p:cNvCxnSpPr>
            <a:stCxn id="4" idx="3"/>
            <a:endCxn id="13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5196" name="Clip" r:id="rId5" imgW="1307079" imgH="1083682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3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0" name="Straight Arrow Connector 39"/>
          <p:cNvCxnSpPr>
            <a:stCxn id="12" idx="3"/>
            <a:endCxn id="71" idx="1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45" name="Straight Arrow Connector 44"/>
          <p:cNvCxnSpPr>
            <a:stCxn id="27" idx="0"/>
            <a:endCxn id="71" idx="1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>
            <a:stCxn id="63" idx="0"/>
            <a:endCxn id="23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5197" name="Clip" r:id="rId6" imgW="1307079" imgH="1083682" progId="">
              <p:embed/>
            </p:oleObj>
          </a:graphicData>
        </a:graphic>
      </p:graphicFrame>
      <p:grpSp>
        <p:nvGrpSpPr>
          <p:cNvPr id="68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69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2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80" name="Straight Arrow Connector 79"/>
          <p:cNvCxnSpPr>
            <a:endCxn id="7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/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5198" name="Clip" r:id="rId7" imgW="1307079" imgH="1083682" progId="">
              <p:embed/>
            </p:oleObj>
          </a:graphicData>
        </a:graphic>
      </p:graphicFrame>
      <p:cxnSp>
        <p:nvCxnSpPr>
          <p:cNvPr id="90" name="Straight Arrow Connector 89"/>
          <p:cNvCxnSpPr>
            <a:stCxn id="89" idx="0"/>
            <a:endCxn id="23" idx="3"/>
          </p:cNvCxnSpPr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93" name="Object 2"/>
          <p:cNvGraphicFramePr>
            <a:graphicFrameLocks noChangeAspect="1"/>
          </p:cNvGraphicFramePr>
          <p:nvPr/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5199" name="Clip" r:id="rId8" imgW="1307079" imgH="1083682" progId="">
              <p:embed/>
            </p:oleObj>
          </a:graphicData>
        </a:graphic>
      </p:graphicFrame>
      <p:cxnSp>
        <p:nvCxnSpPr>
          <p:cNvPr id="94" name="Straight Arrow Connector 93"/>
          <p:cNvCxnSpPr>
            <a:stCxn id="93" idx="3"/>
            <a:endCxn id="13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2522595" y="4189968"/>
            <a:ext cx="6469005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Multipath overlay routing to reduce loss</a:t>
            </a:r>
          </a:p>
          <a:p>
            <a:pPr lvl="1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Recover packet losses by redundancy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Two-layer cache structure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Cache miss handled by an intermediate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Consistent hashing for replica placement</a:t>
            </a:r>
          </a:p>
          <a:p>
            <a:pPr lvl="1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Replace &lt; N/k items when one server is down.</a:t>
            </a:r>
          </a:p>
        </p:txBody>
      </p:sp>
      <p:sp>
        <p:nvSpPr>
          <p:cNvPr id="50" name="Rectangular Callout 49"/>
          <p:cNvSpPr/>
          <p:nvPr/>
        </p:nvSpPr>
        <p:spPr bwMode="auto">
          <a:xfrm>
            <a:off x="4053223" y="3212339"/>
            <a:ext cx="4448621" cy="830997"/>
          </a:xfrm>
          <a:prstGeom prst="wedgeRectCallout">
            <a:avLst>
              <a:gd name="adj1" fmla="val -40008"/>
              <a:gd name="adj2" fmla="val -9188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How/where to replicate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content?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chemeClr val="bg1">
                    <a:lumMod val="10000"/>
                  </a:schemeClr>
                </a:solidFill>
              </a:rPr>
              <a:t>High performance, fault tolerance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14</a:t>
            </a:fld>
            <a:endParaRPr lang="en-US" altLang="en-US"/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2694741" y="2612647"/>
            <a:ext cx="508176" cy="4985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42221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of Akamai (2)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6179" name="Clip" r:id="rId4" imgW="1307079" imgH="1083682" progId="">
              <p:embed/>
            </p:oleObj>
          </a:graphicData>
        </a:graphic>
      </p:graphicFrame>
      <p:cxnSp>
        <p:nvCxnSpPr>
          <p:cNvPr id="5" name="Straight Arrow Connector 4"/>
          <p:cNvCxnSpPr>
            <a:stCxn id="4" idx="3"/>
            <a:endCxn id="13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6180" name="Clip" r:id="rId5" imgW="1307079" imgH="1083682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3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0" name="Straight Arrow Connector 39"/>
          <p:cNvCxnSpPr>
            <a:stCxn id="12" idx="3"/>
            <a:endCxn id="71" idx="1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45" name="Straight Arrow Connector 44"/>
          <p:cNvCxnSpPr>
            <a:stCxn id="27" idx="0"/>
            <a:endCxn id="71" idx="1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>
            <a:stCxn id="63" idx="0"/>
            <a:endCxn id="23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6181" name="Clip" r:id="rId6" imgW="1307079" imgH="1083682" progId="">
              <p:embed/>
            </p:oleObj>
          </a:graphicData>
        </a:graphic>
      </p:graphicFrame>
      <p:grpSp>
        <p:nvGrpSpPr>
          <p:cNvPr id="68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69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2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80" name="Straight Arrow Connector 79"/>
          <p:cNvCxnSpPr>
            <a:endCxn id="7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/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6182" name="Clip" r:id="rId7" imgW="1307079" imgH="1083682" progId="">
              <p:embed/>
            </p:oleObj>
          </a:graphicData>
        </a:graphic>
      </p:graphicFrame>
      <p:cxnSp>
        <p:nvCxnSpPr>
          <p:cNvPr id="90" name="Straight Arrow Connector 89"/>
          <p:cNvCxnSpPr>
            <a:stCxn id="89" idx="0"/>
            <a:endCxn id="23" idx="3"/>
          </p:cNvCxnSpPr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93" name="Object 2"/>
          <p:cNvGraphicFramePr>
            <a:graphicFrameLocks noChangeAspect="1"/>
          </p:cNvGraphicFramePr>
          <p:nvPr/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6183" name="Clip" r:id="rId8" imgW="1307079" imgH="1083682" progId="">
              <p:embed/>
            </p:oleObj>
          </a:graphicData>
        </a:graphic>
      </p:graphicFrame>
      <p:cxnSp>
        <p:nvCxnSpPr>
          <p:cNvPr id="94" name="Straight Arrow Connector 93"/>
          <p:cNvCxnSpPr>
            <a:stCxn id="93" idx="3"/>
            <a:endCxn id="13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4232053" y="5113845"/>
            <a:ext cx="439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Mapping system</a:t>
            </a:r>
          </a:p>
          <a:p>
            <a:pPr marL="342900" indent="-342900">
              <a:buFont typeface="Arial" charset="0"/>
              <a:buChar char="•"/>
            </a:pPr>
            <a:endParaRPr lang="en-US" b="1" dirty="0" smtClean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4" name="Rectangular Callout 53"/>
          <p:cNvSpPr/>
          <p:nvPr/>
        </p:nvSpPr>
        <p:spPr bwMode="auto">
          <a:xfrm>
            <a:off x="3741007" y="4065813"/>
            <a:ext cx="4488593" cy="461665"/>
          </a:xfrm>
          <a:prstGeom prst="wedgeRectCallout">
            <a:avLst>
              <a:gd name="adj1" fmla="val -62849"/>
              <a:gd name="adj2" fmla="val -45944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How to find replicated content?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73261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5334000"/>
          </a:xfrm>
        </p:spPr>
        <p:txBody>
          <a:bodyPr/>
          <a:lstStyle/>
          <a:p>
            <a:r>
              <a:rPr lang="en-US" sz="2800" dirty="0" smtClean="0"/>
              <a:t>Map a client IP to a server</a:t>
            </a:r>
          </a:p>
          <a:p>
            <a:pPr lvl="1"/>
            <a:r>
              <a:rPr lang="en-US" sz="2400" dirty="0" smtClean="0">
                <a:sym typeface="Wingdings"/>
              </a:rPr>
              <a:t>Pick server of the best performance</a:t>
            </a:r>
            <a:endParaRPr lang="en-US" sz="2400" dirty="0" smtClean="0"/>
          </a:p>
          <a:p>
            <a:endParaRPr lang="en-US" sz="2800" dirty="0"/>
          </a:p>
          <a:p>
            <a:r>
              <a:rPr lang="en-US" sz="2800" dirty="0" smtClean="0"/>
              <a:t>Equivalence classes of IP addresses</a:t>
            </a:r>
          </a:p>
          <a:p>
            <a:pPr lvl="1"/>
            <a:r>
              <a:rPr lang="en-US" sz="2400" dirty="0" smtClean="0"/>
              <a:t>IP addresses experiencing similar performance</a:t>
            </a:r>
          </a:p>
          <a:p>
            <a:endParaRPr lang="en-US" sz="2800" dirty="0"/>
          </a:p>
          <a:p>
            <a:r>
              <a:rPr lang="en-US" sz="2800" dirty="0" smtClean="0"/>
              <a:t>Data-Driven: Collect and combine measurements</a:t>
            </a:r>
          </a:p>
          <a:p>
            <a:pPr lvl="1"/>
            <a:r>
              <a:rPr lang="en-US" sz="2400" dirty="0" err="1" smtClean="0"/>
              <a:t>Traceroute</a:t>
            </a:r>
            <a:r>
              <a:rPr lang="en-US" sz="2400" dirty="0" smtClean="0"/>
              <a:t>, BGP feeds, server logs</a:t>
            </a:r>
          </a:p>
          <a:p>
            <a:pPr lvl="1"/>
            <a:r>
              <a:rPr lang="en-US" sz="2400" dirty="0" smtClean="0"/>
              <a:t>Latency, loss rate, cluster health</a:t>
            </a:r>
          </a:p>
          <a:p>
            <a:pPr lvl="1"/>
            <a:r>
              <a:rPr lang="en-US" sz="2400" dirty="0" smtClean="0"/>
              <a:t>Big data: 100 TB per day, update every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0474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</a:t>
            </a:r>
            <a:r>
              <a:rPr lang="en-US" dirty="0" smtClean="0">
                <a:sym typeface="Wingdings"/>
              </a:rPr>
              <a:t> Cluster</a:t>
            </a:r>
          </a:p>
          <a:p>
            <a:pPr lvl="1"/>
            <a:r>
              <a:rPr lang="en-US" dirty="0" smtClean="0">
                <a:sym typeface="Wingdings"/>
              </a:rPr>
              <a:t>Based on client-to-cluster performance</a:t>
            </a:r>
          </a:p>
          <a:p>
            <a:pPr lvl="1"/>
            <a:r>
              <a:rPr lang="en-US" dirty="0" smtClean="0">
                <a:sym typeface="Wingdings"/>
              </a:rPr>
              <a:t>Updated every minute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Cluster  Server</a:t>
            </a:r>
          </a:p>
          <a:p>
            <a:pPr lvl="1"/>
            <a:r>
              <a:rPr lang="en-US" dirty="0" smtClean="0">
                <a:sym typeface="Wingdings"/>
              </a:rPr>
              <a:t>Load balancing</a:t>
            </a:r>
          </a:p>
          <a:p>
            <a:pPr lvl="1"/>
            <a:r>
              <a:rPr lang="en-US" dirty="0" smtClean="0">
                <a:sym typeface="Wingdings"/>
              </a:rPr>
              <a:t>Maximizes cache hit rate (hashing)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35089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of Akamai (2)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4245" name="Clip" r:id="rId4" imgW="1307079" imgH="1083682" progId="">
              <p:embed/>
            </p:oleObj>
          </a:graphicData>
        </a:graphic>
      </p:graphicFrame>
      <p:cxnSp>
        <p:nvCxnSpPr>
          <p:cNvPr id="5" name="Straight Arrow Connector 4"/>
          <p:cNvCxnSpPr>
            <a:stCxn id="4" idx="3"/>
            <a:endCxn id="13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4246" name="Clip" r:id="rId5" imgW="1307079" imgH="1083682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2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3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0" name="Straight Arrow Connector 39"/>
          <p:cNvCxnSpPr>
            <a:stCxn id="12" idx="3"/>
            <a:endCxn id="71" idx="1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45" name="Straight Arrow Connector 44"/>
          <p:cNvCxnSpPr>
            <a:stCxn id="27" idx="0"/>
            <a:endCxn id="71" idx="1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52" name="Straight Arrow Connector 51"/>
          <p:cNvCxnSpPr>
            <a:stCxn id="63" idx="0"/>
            <a:endCxn id="23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63" name="Object 2"/>
          <p:cNvGraphicFramePr>
            <a:graphicFrameLocks noChangeAspect="1"/>
          </p:cNvGraphicFramePr>
          <p:nvPr/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4247" name="Clip" r:id="rId6" imgW="1307079" imgH="1083682" progId="">
              <p:embed/>
            </p:oleObj>
          </a:graphicData>
        </a:graphic>
      </p:graphicFrame>
      <p:grpSp>
        <p:nvGrpSpPr>
          <p:cNvPr id="68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69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2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80" name="Straight Arrow Connector 79"/>
          <p:cNvCxnSpPr>
            <a:endCxn id="7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89" name="Object 2"/>
          <p:cNvGraphicFramePr>
            <a:graphicFrameLocks noChangeAspect="1"/>
          </p:cNvGraphicFramePr>
          <p:nvPr/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4248" name="Clip" r:id="rId7" imgW="1307079" imgH="1083682" progId="">
              <p:embed/>
            </p:oleObj>
          </a:graphicData>
        </a:graphic>
      </p:graphicFrame>
      <p:cxnSp>
        <p:nvCxnSpPr>
          <p:cNvPr id="90" name="Straight Arrow Connector 89"/>
          <p:cNvCxnSpPr>
            <a:stCxn id="89" idx="0"/>
            <a:endCxn id="23" idx="3"/>
          </p:cNvCxnSpPr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93" name="Object 2"/>
          <p:cNvGraphicFramePr>
            <a:graphicFrameLocks noChangeAspect="1"/>
          </p:cNvGraphicFramePr>
          <p:nvPr/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4249" name="Clip" r:id="rId8" imgW="1307079" imgH="1083682" progId="">
              <p:embed/>
            </p:oleObj>
          </a:graphicData>
        </a:graphic>
      </p:graphicFrame>
      <p:cxnSp>
        <p:nvCxnSpPr>
          <p:cNvPr id="94" name="Straight Arrow Connector 93"/>
          <p:cNvCxnSpPr>
            <a:stCxn id="93" idx="3"/>
            <a:endCxn id="13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3320586" y="4639253"/>
            <a:ext cx="5379768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HTTP redirection (rewriting URL)</a:t>
            </a:r>
          </a:p>
          <a:p>
            <a:pPr lvl="1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No redirection transparency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Anycast</a:t>
            </a: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No direct control on replica selection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DNS-based redirection</a:t>
            </a:r>
          </a:p>
        </p:txBody>
      </p:sp>
      <p:sp>
        <p:nvSpPr>
          <p:cNvPr id="50" name="Rectangular Callout 49"/>
          <p:cNvSpPr/>
          <p:nvPr/>
        </p:nvSpPr>
        <p:spPr bwMode="auto">
          <a:xfrm>
            <a:off x="3559924" y="3973857"/>
            <a:ext cx="5438139" cy="461665"/>
          </a:xfrm>
          <a:prstGeom prst="wedgeRectCallout">
            <a:avLst>
              <a:gd name="adj1" fmla="val -58791"/>
              <a:gd name="adj2" fmla="val 4092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How to direct client towards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a replica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44561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DNS-based Redirection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3" y="1447800"/>
            <a:ext cx="8318500" cy="515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06747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Delivery Networks (CDN)</a:t>
            </a:r>
          </a:p>
          <a:p>
            <a:endParaRPr lang="en-US" dirty="0"/>
          </a:p>
          <a:p>
            <a:r>
              <a:rPr lang="en-US" dirty="0" smtClean="0"/>
              <a:t>Internet video streaming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141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DNS-based Redirection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600200"/>
            <a:ext cx="8166100" cy="501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7283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DNS-based Redirection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53400" cy="497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9857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DNS-based Redirection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47800"/>
            <a:ext cx="8166100" cy="500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81405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DNS-based Redirection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47800"/>
            <a:ext cx="81661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232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DNS-based Redirection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447800"/>
            <a:ext cx="8166100" cy="497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9646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DNS-based Redirection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71600"/>
            <a:ext cx="8178800" cy="501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45403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Requests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24000"/>
            <a:ext cx="8191500" cy="485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65725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Tradeoff: </a:t>
            </a:r>
            <a:r>
              <a:rPr lang="en-US" dirty="0" err="1" smtClean="0"/>
              <a:t>Anycast</a:t>
            </a:r>
            <a:r>
              <a:rPr lang="en-US" dirty="0" smtClean="0"/>
              <a:t> vs. DNS-based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 bwMode="auto">
          <a:xfrm>
            <a:off x="1689157" y="990601"/>
            <a:ext cx="5085792" cy="3012166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 rot="21258690">
            <a:off x="2202781" y="1826329"/>
            <a:ext cx="4105081" cy="1708229"/>
          </a:xfrm>
          <a:prstGeom prst="ellipse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rPr>
              <a:t>CDN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74149" y="2209800"/>
          <a:ext cx="833438" cy="638175"/>
        </p:xfrm>
        <a:graphic>
          <a:graphicData uri="http://schemas.openxmlformats.org/presentationml/2006/ole">
            <p:oleObj spid="_x0000_s368871" name="Clip" r:id="rId4" imgW="1307079" imgH="1083682" progId="">
              <p:embed/>
            </p:oleObj>
          </a:graphicData>
        </a:graphic>
      </p:graphicFrame>
      <p:cxnSp>
        <p:nvCxnSpPr>
          <p:cNvPr id="7" name="Straight Arrow Connector 6"/>
          <p:cNvCxnSpPr>
            <a:stCxn id="6" idx="3"/>
            <a:endCxn id="15" idx="1"/>
          </p:cNvCxnSpPr>
          <p:nvPr/>
        </p:nvCxnSpPr>
        <p:spPr bwMode="auto">
          <a:xfrm>
            <a:off x="1207587" y="2528887"/>
            <a:ext cx="837796" cy="1861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6906477" y="2101678"/>
          <a:ext cx="833438" cy="638175"/>
        </p:xfrm>
        <a:graphic>
          <a:graphicData uri="http://schemas.openxmlformats.org/presentationml/2006/ole">
            <p:oleObj spid="_x0000_s368872" name="Clip" r:id="rId5" imgW="1307079" imgH="1083682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4800" y="173386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Clients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83742" y="141063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 server</a:t>
            </a:r>
            <a:endParaRPr lang="en-US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041025" y="2175506"/>
            <a:ext cx="653716" cy="885825"/>
            <a:chOff x="4180" y="783"/>
            <a:chExt cx="150" cy="307"/>
          </a:xfrm>
        </p:grpSpPr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80683" y="369538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Edge servers</a:t>
            </a:r>
            <a:endParaRPr lang="en-US"/>
          </a:p>
        </p:txBody>
      </p:sp>
      <p:grpSp>
        <p:nvGrpSpPr>
          <p:cNvPr id="21" name="Group 8"/>
          <p:cNvGrpSpPr>
            <a:grpSpLocks/>
          </p:cNvGrpSpPr>
          <p:nvPr/>
        </p:nvGrpSpPr>
        <p:grpSpPr bwMode="auto">
          <a:xfrm>
            <a:off x="2784539" y="3111170"/>
            <a:ext cx="653716" cy="885825"/>
            <a:chOff x="4180" y="783"/>
            <a:chExt cx="150" cy="307"/>
          </a:xfrm>
        </p:grpSpPr>
        <p:sp>
          <p:nvSpPr>
            <p:cNvPr id="22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5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29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30" name="Straight Arrow Connector 29"/>
          <p:cNvCxnSpPr>
            <a:stCxn id="14" idx="3"/>
          </p:cNvCxnSpPr>
          <p:nvPr/>
        </p:nvCxnSpPr>
        <p:spPr bwMode="auto">
          <a:xfrm>
            <a:off x="2672950" y="2521757"/>
            <a:ext cx="2612971" cy="908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31" name="Straight Arrow Connector 30"/>
          <p:cNvCxnSpPr>
            <a:stCxn id="29" idx="0"/>
          </p:cNvCxnSpPr>
          <p:nvPr/>
        </p:nvCxnSpPr>
        <p:spPr bwMode="auto">
          <a:xfrm flipV="1">
            <a:off x="3438255" y="2612647"/>
            <a:ext cx="1847666" cy="5129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32" name="Straight Arrow Connector 31"/>
          <p:cNvCxnSpPr>
            <a:endCxn id="25" idx="3"/>
          </p:cNvCxnSpPr>
          <p:nvPr/>
        </p:nvCxnSpPr>
        <p:spPr bwMode="auto">
          <a:xfrm flipV="1">
            <a:off x="2105876" y="3996995"/>
            <a:ext cx="922154" cy="9179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33" name="Object 2"/>
          <p:cNvGraphicFramePr>
            <a:graphicFrameLocks noChangeAspect="1"/>
          </p:cNvGraphicFramePr>
          <p:nvPr/>
        </p:nvGraphicFramePr>
        <p:xfrm>
          <a:off x="1689157" y="4914902"/>
          <a:ext cx="833438" cy="638175"/>
        </p:xfrm>
        <a:graphic>
          <a:graphicData uri="http://schemas.openxmlformats.org/presentationml/2006/ole">
            <p:oleObj spid="_x0000_s368873" name="Clip" r:id="rId6" imgW="1307079" imgH="1083682" progId="">
              <p:embed/>
            </p:oleObj>
          </a:graphicData>
        </a:graphic>
      </p:graphicFrame>
      <p:grpSp>
        <p:nvGrpSpPr>
          <p:cNvPr id="34" name="Group 8"/>
          <p:cNvGrpSpPr>
            <a:grpSpLocks/>
          </p:cNvGrpSpPr>
          <p:nvPr/>
        </p:nvGrpSpPr>
        <p:grpSpPr bwMode="auto">
          <a:xfrm>
            <a:off x="5281563" y="2073073"/>
            <a:ext cx="653716" cy="885825"/>
            <a:chOff x="4180" y="783"/>
            <a:chExt cx="150" cy="307"/>
          </a:xfrm>
        </p:grpSpPr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8" name="AutoShape 1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  <p:sp>
          <p:nvSpPr>
            <p:cNvPr id="42" name="Rectangle 1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00"/>
                </a:buClr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rgbClr val="000000"/>
                </a:buClr>
                <a:buChar char="•"/>
                <a:defRPr sz="28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4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Char char="•"/>
                <a:defRPr sz="2000">
                  <a:solidFill>
                    <a:srgbClr val="000000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chemeClr val="tx1"/>
                </a:solidFill>
                <a:latin typeface="Times New Roman" charset="0"/>
              </a:endParaRPr>
            </a:p>
          </p:txBody>
        </p:sp>
      </p:grpSp>
      <p:cxnSp>
        <p:nvCxnSpPr>
          <p:cNvPr id="43" name="Straight Arrow Connector 42"/>
          <p:cNvCxnSpPr>
            <a:endCxn id="9" idx="1"/>
          </p:cNvCxnSpPr>
          <p:nvPr/>
        </p:nvCxnSpPr>
        <p:spPr bwMode="auto">
          <a:xfrm flipV="1">
            <a:off x="5763133" y="2420765"/>
            <a:ext cx="1143344" cy="209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173542" y="550883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</a:t>
            </a:r>
            <a:endParaRPr lang="en-US" dirty="0"/>
          </a:p>
        </p:txBody>
      </p:sp>
      <p:graphicFrame>
        <p:nvGraphicFramePr>
          <p:cNvPr id="45" name="Object 2"/>
          <p:cNvGraphicFramePr>
            <a:graphicFrameLocks noChangeAspect="1"/>
          </p:cNvGraphicFramePr>
          <p:nvPr/>
        </p:nvGraphicFramePr>
        <p:xfrm>
          <a:off x="2600296" y="5085509"/>
          <a:ext cx="833438" cy="638175"/>
        </p:xfrm>
        <a:graphic>
          <a:graphicData uri="http://schemas.openxmlformats.org/presentationml/2006/ole">
            <p:oleObj spid="_x0000_s368874" name="Clip" r:id="rId7" imgW="1307079" imgH="1083682" progId="">
              <p:embed/>
            </p:oleObj>
          </a:graphicData>
        </a:graphic>
      </p:graphicFrame>
      <p:cxnSp>
        <p:nvCxnSpPr>
          <p:cNvPr id="46" name="Straight Arrow Connector 45"/>
          <p:cNvCxnSpPr/>
          <p:nvPr/>
        </p:nvCxnSpPr>
        <p:spPr bwMode="auto">
          <a:xfrm flipV="1">
            <a:off x="3017015" y="3996995"/>
            <a:ext cx="11015" cy="10885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aphicFrame>
        <p:nvGraphicFramePr>
          <p:cNvPr id="47" name="Object 2"/>
          <p:cNvGraphicFramePr>
            <a:graphicFrameLocks noChangeAspect="1"/>
          </p:cNvGraphicFramePr>
          <p:nvPr/>
        </p:nvGraphicFramePr>
        <p:xfrm>
          <a:off x="203644" y="3295268"/>
          <a:ext cx="833438" cy="638175"/>
        </p:xfrm>
        <a:graphic>
          <a:graphicData uri="http://schemas.openxmlformats.org/presentationml/2006/ole">
            <p:oleObj spid="_x0000_s368875" name="Clip" r:id="rId8" imgW="1307079" imgH="1083682" progId="">
              <p:embed/>
            </p:oleObj>
          </a:graphicData>
        </a:graphic>
      </p:graphicFrame>
      <p:cxnSp>
        <p:nvCxnSpPr>
          <p:cNvPr id="48" name="Straight Arrow Connector 47"/>
          <p:cNvCxnSpPr>
            <a:endCxn id="15" idx="1"/>
          </p:cNvCxnSpPr>
          <p:nvPr/>
        </p:nvCxnSpPr>
        <p:spPr bwMode="auto">
          <a:xfrm flipV="1">
            <a:off x="1037082" y="2715080"/>
            <a:ext cx="1008301" cy="8992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52" name="Rectangular Callout 51"/>
          <p:cNvSpPr/>
          <p:nvPr/>
        </p:nvSpPr>
        <p:spPr bwMode="auto">
          <a:xfrm>
            <a:off x="3871103" y="3927999"/>
            <a:ext cx="4787783" cy="461665"/>
          </a:xfrm>
          <a:prstGeom prst="wedgeRectCallout">
            <a:avLst>
              <a:gd name="adj1" fmla="val -64684"/>
              <a:gd name="adj2" fmla="val 4440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DNS-based redirection vs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Anycast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30575" y="4658631"/>
            <a:ext cx="4965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>
                    <a:lumMod val="10000"/>
                  </a:schemeClr>
                </a:solidFill>
              </a:rPr>
              <a:t>Anycast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: Simplicity, reduce latency (less DNS lookup)</a:t>
            </a:r>
          </a:p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DNS-based redirection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: Fine-grained server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2845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0B7D-3150-D14F-8CDE-691F0B41DD87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31569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DNS-based Redirection?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105400"/>
          </a:xfrm>
        </p:spPr>
        <p:txBody>
          <a:bodyPr/>
          <a:lstStyle/>
          <a:p>
            <a:r>
              <a:rPr lang="en-US" sz="2800" dirty="0" smtClean="0"/>
              <a:t>Third-party DNS resolvers become popular</a:t>
            </a:r>
          </a:p>
          <a:p>
            <a:pPr lvl="1"/>
            <a:r>
              <a:rPr lang="en-US" sz="2400" dirty="0" err="1" smtClean="0"/>
              <a:t>OpenDNS</a:t>
            </a:r>
            <a:r>
              <a:rPr lang="en-US" sz="2400" dirty="0" smtClean="0"/>
              <a:t>, Google DNS</a:t>
            </a:r>
          </a:p>
          <a:p>
            <a:pPr lvl="1"/>
            <a:r>
              <a:rPr lang="en-US" sz="2400" dirty="0" smtClean="0"/>
              <a:t>Better security (firewalls), less maintenance cost</a:t>
            </a:r>
          </a:p>
          <a:p>
            <a:endParaRPr lang="en-US" sz="2800" dirty="0"/>
          </a:p>
          <a:p>
            <a:r>
              <a:rPr lang="en-US" sz="2800" dirty="0"/>
              <a:t>Third-party DNS </a:t>
            </a:r>
            <a:r>
              <a:rPr lang="en-US" sz="2800" dirty="0" smtClean="0"/>
              <a:t>totally breaks the assumption of DNS-based redirection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48321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Akamai Network: A Platform for High-Performance Internet </a:t>
            </a:r>
            <a:r>
              <a:rPr lang="en-US" sz="2800" dirty="0" smtClean="0"/>
              <a:t>Applications</a:t>
            </a:r>
          </a:p>
          <a:p>
            <a:endParaRPr lang="en-US" sz="2800" dirty="0"/>
          </a:p>
          <a:p>
            <a:r>
              <a:rPr lang="en-US" sz="2800" dirty="0" smtClean="0"/>
              <a:t>Improving </a:t>
            </a:r>
            <a:r>
              <a:rPr lang="en-US" sz="2800" dirty="0"/>
              <a:t>fairness, efficiency, and stability in HTTP-based adaptive video streaming with </a:t>
            </a:r>
            <a:r>
              <a:rPr lang="en-US" sz="2800" dirty="0" smtClean="0"/>
              <a:t>FESTIVE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90235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of DNS-based Redirection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78" y="1219200"/>
            <a:ext cx="6682522" cy="4142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853344"/>
            <a:ext cx="850900" cy="1016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3" idx="1"/>
          </p:cNvCxnSpPr>
          <p:nvPr/>
        </p:nvCxnSpPr>
        <p:spPr bwMode="auto">
          <a:xfrm>
            <a:off x="1981200" y="4191000"/>
            <a:ext cx="1524000" cy="11703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8" name="Straight Arrow Connector 7"/>
          <p:cNvCxnSpPr>
            <a:stCxn id="3" idx="0"/>
          </p:cNvCxnSpPr>
          <p:nvPr/>
        </p:nvCxnSpPr>
        <p:spPr bwMode="auto">
          <a:xfrm flipV="1">
            <a:off x="3930650" y="2667000"/>
            <a:ext cx="184150" cy="21863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114800" y="3176944"/>
            <a:ext cx="666750" cy="1676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354939" y="3760172"/>
            <a:ext cx="883811" cy="12314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143000" y="5805876"/>
            <a:ext cx="53254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DNS server no longer in client’s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domain.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CDN DNS server don’t see client’s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IP.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6292060" y="2893080"/>
            <a:ext cx="2808279" cy="830997"/>
          </a:xfrm>
          <a:prstGeom prst="wedgeRectCallout">
            <a:avLst>
              <a:gd name="adj1" fmla="val -81010"/>
              <a:gd name="adj2" fmla="val 4440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Picks servers near </a:t>
            </a:r>
            <a:r>
              <a:rPr lang="en-US" b="1" smtClean="0">
                <a:solidFill>
                  <a:schemeClr val="bg1">
                    <a:lumMod val="10000"/>
                  </a:schemeClr>
                </a:solidFill>
              </a:rPr>
              <a:t>DNS resolver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5708" y="5239904"/>
            <a:ext cx="367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Third-party DNS resolver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2002403" y="4191000"/>
            <a:ext cx="3026797" cy="4337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35641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543800" cy="609600"/>
          </a:xfrm>
        </p:spPr>
        <p:txBody>
          <a:bodyPr/>
          <a:lstStyle/>
          <a:p>
            <a:pPr algn="ctr"/>
            <a:r>
              <a:rPr lang="en-US" dirty="0" smtClean="0"/>
              <a:t>Problem of DNS-based Redirection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78" y="1219200"/>
            <a:ext cx="6682522" cy="4142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79" y="6375400"/>
            <a:ext cx="81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Source: </a:t>
            </a:r>
            <a:r>
              <a:rPr lang="en-US" sz="1800" dirty="0" err="1" smtClean="0"/>
              <a:t>Jannifer</a:t>
            </a:r>
            <a:r>
              <a:rPr lang="en-US" sz="1800" dirty="0" smtClean="0"/>
              <a:t> Rexford (http</a:t>
            </a:r>
            <a:r>
              <a:rPr lang="en-US" sz="1800" dirty="0"/>
              <a:t>://</a:t>
            </a:r>
            <a:r>
              <a:rPr lang="en-US" sz="1800" dirty="0" err="1"/>
              <a:t>www.cs.princeton.edu</a:t>
            </a:r>
            <a:r>
              <a:rPr lang="en-US" sz="1800" dirty="0"/>
              <a:t>/courses/archive/spr12/cos461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002403" y="2655903"/>
            <a:ext cx="3236347" cy="1767145"/>
            <a:chOff x="2002403" y="2655903"/>
            <a:chExt cx="3236347" cy="17671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9558" y="3637592"/>
              <a:ext cx="657819" cy="78545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>
              <a:endCxn id="3" idx="1"/>
            </p:cNvCxnSpPr>
            <p:nvPr/>
          </p:nvCxnSpPr>
          <p:spPr bwMode="auto">
            <a:xfrm flipV="1">
              <a:off x="2002403" y="4030320"/>
              <a:ext cx="1497155" cy="5282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8" name="Straight Arrow Connector 7"/>
            <p:cNvCxnSpPr>
              <a:stCxn id="3" idx="0"/>
            </p:cNvCxnSpPr>
            <p:nvPr/>
          </p:nvCxnSpPr>
          <p:spPr bwMode="auto">
            <a:xfrm flipV="1">
              <a:off x="3828468" y="2655903"/>
              <a:ext cx="195679" cy="98168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4157377" y="3176944"/>
              <a:ext cx="624173" cy="63923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4157377" y="3760173"/>
              <a:ext cx="1081373" cy="27014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1042718" y="5490288"/>
            <a:ext cx="53254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DNS server no longer in client’s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domain.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CDN DNS server don’t see client’s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IP.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6292060" y="2893080"/>
            <a:ext cx="2808279" cy="830997"/>
          </a:xfrm>
          <a:prstGeom prst="wedgeRectCallout">
            <a:avLst>
              <a:gd name="adj1" fmla="val -81010"/>
              <a:gd name="adj2" fmla="val 4440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Picked servers = F(DNS resolver)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2002403" y="4191000"/>
            <a:ext cx="3026797" cy="4337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4650726" y="5329763"/>
            <a:ext cx="4343400" cy="10772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</a:rPr>
              <a:t>EDNS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: include client IP prefix in DNS requests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31</a:t>
            </a:fld>
            <a:endParaRPr lang="en-US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002403" y="2514600"/>
            <a:ext cx="3026797" cy="1568542"/>
            <a:chOff x="2002403" y="2514600"/>
            <a:chExt cx="3026797" cy="1568542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V="1">
              <a:off x="2002403" y="2514600"/>
              <a:ext cx="1826065" cy="156854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2002403" y="3048000"/>
              <a:ext cx="2648323" cy="103514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002403" y="3637592"/>
              <a:ext cx="3026797" cy="44554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7030A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</p:grpSp>
      <p:sp>
        <p:nvSpPr>
          <p:cNvPr id="38" name="TextBox 37"/>
          <p:cNvSpPr txBox="1"/>
          <p:nvPr/>
        </p:nvSpPr>
        <p:spPr>
          <a:xfrm>
            <a:off x="2556421" y="4379738"/>
            <a:ext cx="1918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5">
                    <a:lumMod val="10000"/>
                  </a:schemeClr>
                </a:solidFill>
              </a:rPr>
              <a:t>Google DNS, Open DNS</a:t>
            </a:r>
            <a:endParaRPr lang="en-US">
              <a:solidFill>
                <a:schemeClr val="accent5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275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2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EDNS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78" y="1219200"/>
            <a:ext cx="6682522" cy="4142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853344"/>
            <a:ext cx="850900" cy="101600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3" idx="1"/>
          </p:cNvCxnSpPr>
          <p:nvPr/>
        </p:nvCxnSpPr>
        <p:spPr bwMode="auto">
          <a:xfrm>
            <a:off x="1981200" y="4191000"/>
            <a:ext cx="1524000" cy="11703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5" name="Straight Arrow Connector 14"/>
          <p:cNvCxnSpPr>
            <a:stCxn id="13" idx="0"/>
          </p:cNvCxnSpPr>
          <p:nvPr/>
        </p:nvCxnSpPr>
        <p:spPr bwMode="auto">
          <a:xfrm flipV="1">
            <a:off x="3930650" y="2667000"/>
            <a:ext cx="184150" cy="21863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114800" y="3176944"/>
            <a:ext cx="666750" cy="1676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4354939" y="3760172"/>
            <a:ext cx="883811" cy="12314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600200" y="5239904"/>
            <a:ext cx="20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DNS resolver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2002403" y="4191000"/>
            <a:ext cx="3026797" cy="43374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20" name="Rectangular Callout 19"/>
          <p:cNvSpPr/>
          <p:nvPr/>
        </p:nvSpPr>
        <p:spPr bwMode="auto">
          <a:xfrm>
            <a:off x="6292060" y="2893080"/>
            <a:ext cx="2808279" cy="830997"/>
          </a:xfrm>
          <a:prstGeom prst="wedgeRectCallout">
            <a:avLst>
              <a:gd name="adj1" fmla="val -53590"/>
              <a:gd name="adj2" fmla="val 98455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Picked servers = </a:t>
            </a: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F(Client IP)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426" y="5979997"/>
            <a:ext cx="7867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10000"/>
                  </a:schemeClr>
                </a:solidFill>
              </a:rPr>
              <a:t>Why is Akamai lukewarm about switching to EDNS?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29710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Streaming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Slides: Matthew </a:t>
            </a:r>
            <a:r>
              <a:rPr lang="en-US" dirty="0" err="1" smtClean="0"/>
              <a:t>Mukerjee</a:t>
            </a:r>
            <a:r>
              <a:rPr lang="en-US" dirty="0" smtClean="0"/>
              <a:t>, Hui Zhang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0B7D-3150-D14F-8CDE-691F0B41DD87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39207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Background/Terminology</a:t>
            </a:r>
          </a:p>
          <a:p>
            <a:endParaRPr lang="en-US" dirty="0"/>
          </a:p>
          <a:p>
            <a:r>
              <a:rPr lang="en-US" dirty="0" smtClean="0"/>
              <a:t>Client-server protocol: HTTP </a:t>
            </a:r>
            <a:r>
              <a:rPr lang="en-US" dirty="0"/>
              <a:t>c</a:t>
            </a:r>
            <a:r>
              <a:rPr lang="en-US" dirty="0" smtClean="0"/>
              <a:t>hunking</a:t>
            </a:r>
          </a:p>
          <a:p>
            <a:endParaRPr lang="en-US" dirty="0"/>
          </a:p>
          <a:p>
            <a:r>
              <a:rPr lang="en-US" dirty="0" smtClean="0"/>
              <a:t>Video quality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10894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Today…</a:t>
            </a:r>
            <a:endParaRPr lang="en-US" dirty="0"/>
          </a:p>
        </p:txBody>
      </p:sp>
      <p:pic>
        <p:nvPicPr>
          <p:cNvPr id="5" name="Content Placeholder 4" descr="sandvine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97460" r="-97460"/>
          <a:stretch>
            <a:fillRect/>
          </a:stretch>
        </p:blipFill>
        <p:spPr>
          <a:xfrm>
            <a:off x="304800" y="1295400"/>
            <a:ext cx="8458200" cy="4800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10F1-F00B-7C4B-9223-27E1E329649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6167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2014 1H – NA Fixed Access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14800" y="1447800"/>
            <a:ext cx="4495800" cy="762000"/>
            <a:chOff x="4114800" y="1447800"/>
            <a:chExt cx="4495800" cy="762000"/>
          </a:xfrm>
        </p:grpSpPr>
        <p:sp>
          <p:nvSpPr>
            <p:cNvPr id="7" name="TextBox 6"/>
            <p:cNvSpPr txBox="1"/>
            <p:nvPr/>
          </p:nvSpPr>
          <p:spPr>
            <a:xfrm>
              <a:off x="6705600" y="1447800"/>
              <a:ext cx="1905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Video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1"/>
            </p:cNvCxnSpPr>
            <p:nvPr/>
          </p:nvCxnSpPr>
          <p:spPr bwMode="auto">
            <a:xfrm flipH="1">
              <a:off x="4114800" y="1676400"/>
              <a:ext cx="2590800" cy="533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762000" y="1752600"/>
            <a:ext cx="2286000" cy="685800"/>
            <a:chOff x="762000" y="1447800"/>
            <a:chExt cx="2286000" cy="685800"/>
          </a:xfrm>
        </p:grpSpPr>
        <p:sp>
          <p:nvSpPr>
            <p:cNvPr id="12" name="TextBox 11"/>
            <p:cNvSpPr txBox="1"/>
            <p:nvPr/>
          </p:nvSpPr>
          <p:spPr>
            <a:xfrm>
              <a:off x="762000" y="1447800"/>
              <a:ext cx="19050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Video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1676400" y="1752600"/>
              <a:ext cx="13716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4267200" y="2209800"/>
            <a:ext cx="4724402" cy="830997"/>
            <a:chOff x="-354417" y="1447800"/>
            <a:chExt cx="3296092" cy="830997"/>
          </a:xfrm>
        </p:grpSpPr>
        <p:sp>
          <p:nvSpPr>
            <p:cNvPr id="18" name="TextBox 17"/>
            <p:cNvSpPr txBox="1"/>
            <p:nvPr/>
          </p:nvSpPr>
          <p:spPr>
            <a:xfrm>
              <a:off x="1036675" y="1447800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Could be Video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-354417" y="1752600"/>
              <a:ext cx="1435394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393700" y="2514600"/>
            <a:ext cx="2730502" cy="609600"/>
            <a:chOff x="1036675" y="1447800"/>
            <a:chExt cx="1905000" cy="609600"/>
          </a:xfrm>
        </p:grpSpPr>
        <p:sp>
          <p:nvSpPr>
            <p:cNvPr id="24" name="TextBox 23"/>
            <p:cNvSpPr txBox="1"/>
            <p:nvPr/>
          </p:nvSpPr>
          <p:spPr>
            <a:xfrm>
              <a:off x="1036675" y="1447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Probably Video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>
              <a:off x="2516372" y="1752600"/>
              <a:ext cx="425302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4267200" y="2819400"/>
            <a:ext cx="4724402" cy="609600"/>
            <a:chOff x="-354417" y="1447800"/>
            <a:chExt cx="3296092" cy="609600"/>
          </a:xfrm>
        </p:grpSpPr>
        <p:sp>
          <p:nvSpPr>
            <p:cNvPr id="29" name="TextBox 28"/>
            <p:cNvSpPr txBox="1"/>
            <p:nvPr/>
          </p:nvSpPr>
          <p:spPr>
            <a:xfrm>
              <a:off x="1036675" y="1447800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Encrypted Video?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H="1">
              <a:off x="-354417" y="1752600"/>
              <a:ext cx="1435394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1" name="Group 30"/>
          <p:cNvGrpSpPr/>
          <p:nvPr/>
        </p:nvGrpSpPr>
        <p:grpSpPr>
          <a:xfrm>
            <a:off x="4038600" y="3505200"/>
            <a:ext cx="5029202" cy="609600"/>
            <a:chOff x="-567069" y="1447800"/>
            <a:chExt cx="3508744" cy="609600"/>
          </a:xfrm>
        </p:grpSpPr>
        <p:sp>
          <p:nvSpPr>
            <p:cNvPr id="32" name="TextBox 31"/>
            <p:cNvSpPr txBox="1"/>
            <p:nvPr/>
          </p:nvSpPr>
          <p:spPr>
            <a:xfrm>
              <a:off x="868326" y="1447800"/>
              <a:ext cx="2073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DEFINITELY Video</a:t>
              </a:r>
              <a:r>
                <a:rPr lang="en-US" dirty="0">
                  <a:solidFill>
                    <a:srgbClr val="FF0000"/>
                  </a:solidFill>
                </a:rPr>
                <a:t>!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 flipH="1">
              <a:off x="-567069" y="1752600"/>
              <a:ext cx="1435394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4" name="Group 33"/>
          <p:cNvGrpSpPr/>
          <p:nvPr/>
        </p:nvGrpSpPr>
        <p:grpSpPr>
          <a:xfrm>
            <a:off x="76201" y="3195935"/>
            <a:ext cx="3047996" cy="614065"/>
            <a:chOff x="815165" y="1443335"/>
            <a:chExt cx="2126509" cy="614065"/>
          </a:xfrm>
        </p:grpSpPr>
        <p:sp>
          <p:nvSpPr>
            <p:cNvPr id="35" name="TextBox 34"/>
            <p:cNvSpPr txBox="1"/>
            <p:nvPr/>
          </p:nvSpPr>
          <p:spPr>
            <a:xfrm>
              <a:off x="815165" y="1443335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Purchasing Videos?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>
              <a:off x="2622699" y="1752600"/>
              <a:ext cx="318975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4191001" y="3962400"/>
            <a:ext cx="5181600" cy="461665"/>
            <a:chOff x="-567068" y="1600200"/>
            <a:chExt cx="3615068" cy="461665"/>
          </a:xfrm>
        </p:grpSpPr>
        <p:sp>
          <p:nvSpPr>
            <p:cNvPr id="39" name="TextBox 38"/>
            <p:cNvSpPr txBox="1"/>
            <p:nvPr/>
          </p:nvSpPr>
          <p:spPr>
            <a:xfrm>
              <a:off x="974651" y="1600200"/>
              <a:ext cx="2073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Sharing Video</a:t>
              </a:r>
              <a:r>
                <a:rPr lang="en-US" dirty="0">
                  <a:solidFill>
                    <a:srgbClr val="FF0000"/>
                  </a:solidFill>
                </a:rPr>
                <a:t>!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H="1">
              <a:off x="-567068" y="1905000"/>
              <a:ext cx="1435394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2" name="Group 41"/>
          <p:cNvGrpSpPr/>
          <p:nvPr/>
        </p:nvGrpSpPr>
        <p:grpSpPr>
          <a:xfrm>
            <a:off x="0" y="4114800"/>
            <a:ext cx="3047999" cy="830997"/>
            <a:chOff x="1293628" y="1443335"/>
            <a:chExt cx="1648046" cy="830997"/>
          </a:xfrm>
        </p:grpSpPr>
        <p:sp>
          <p:nvSpPr>
            <p:cNvPr id="43" name="TextBox 42"/>
            <p:cNvSpPr txBox="1"/>
            <p:nvPr/>
          </p:nvSpPr>
          <p:spPr>
            <a:xfrm>
              <a:off x="1293628" y="1443335"/>
              <a:ext cx="13822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Video in the name!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2622699" y="1752600"/>
              <a:ext cx="318975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3886200" y="4648200"/>
            <a:ext cx="5715000" cy="830997"/>
            <a:chOff x="417008" y="1443335"/>
            <a:chExt cx="2258853" cy="830997"/>
          </a:xfrm>
        </p:grpSpPr>
        <p:sp>
          <p:nvSpPr>
            <p:cNvPr id="46" name="TextBox 45"/>
            <p:cNvSpPr txBox="1"/>
            <p:nvPr/>
          </p:nvSpPr>
          <p:spPr>
            <a:xfrm>
              <a:off x="1539082" y="1443335"/>
              <a:ext cx="1136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Ads! (and Videos!)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 flipH="1">
              <a:off x="417008" y="1748135"/>
              <a:ext cx="1051944" cy="762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7" name="TextBox 36"/>
          <p:cNvSpPr txBox="1"/>
          <p:nvPr/>
        </p:nvSpPr>
        <p:spPr>
          <a:xfrm rot="20014257">
            <a:off x="438710" y="2717043"/>
            <a:ext cx="83820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</a:rPr>
              <a:t>It’s all Video!</a:t>
            </a:r>
            <a:endParaRPr lang="en-US" sz="7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1254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Demystifying Video Delivery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0194" y="1523724"/>
            <a:ext cx="1656300" cy="705373"/>
            <a:chOff x="490194" y="1523724"/>
            <a:chExt cx="1656300" cy="70537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0194" y="1523724"/>
              <a:ext cx="603122" cy="603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130318" y="1641611"/>
              <a:ext cx="1016176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Source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41264" y="1657456"/>
            <a:ext cx="1602736" cy="1301376"/>
            <a:chOff x="7541264" y="1657456"/>
            <a:chExt cx="1602736" cy="1301376"/>
          </a:xfrm>
        </p:grpSpPr>
        <p:pic>
          <p:nvPicPr>
            <p:cNvPr id="52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 l="15604" t="17857" r="17227" b="18829"/>
            <a:stretch>
              <a:fillRect/>
            </a:stretch>
          </p:blipFill>
          <p:spPr bwMode="auto">
            <a:xfrm>
              <a:off x="7621756" y="2038168"/>
              <a:ext cx="1319044" cy="920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7541264" y="1657456"/>
              <a:ext cx="1602736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Screen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57200" y="1868204"/>
            <a:ext cx="6616402" cy="4151596"/>
            <a:chOff x="457200" y="1868204"/>
            <a:chExt cx="6616402" cy="4151596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57200" y="2362200"/>
              <a:ext cx="5715000" cy="3657600"/>
              <a:chOff x="457200" y="2362200"/>
              <a:chExt cx="5715000" cy="3657600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457200" y="2362200"/>
                <a:ext cx="5715000" cy="3657600"/>
              </a:xfrm>
              <a:prstGeom prst="cloud">
                <a:avLst/>
              </a:prstGeom>
              <a:solidFill>
                <a:schemeClr val="bg1">
                  <a:lumMod val="9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514600" y="5410200"/>
                <a:ext cx="1601151" cy="341264"/>
              </a:xfrm>
              <a:prstGeom prst="rect">
                <a:avLst/>
              </a:prstGeom>
              <a:noFill/>
            </p:spPr>
            <p:txBody>
              <a:bodyPr lIns="94124" tIns="47062" rIns="94124" bIns="47062">
                <a:spAutoFit/>
              </a:bodyPr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17375E"/>
                    </a:solidFill>
                    <a:latin typeface="+mj-lt"/>
                  </a:rPr>
                  <a:t>Internet</a:t>
                </a:r>
                <a:endParaRPr lang="en-US" sz="1600" dirty="0">
                  <a:solidFill>
                    <a:srgbClr val="17375E"/>
                  </a:solidFill>
                  <a:latin typeface="+mj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023811" y="2818943"/>
            <a:ext cx="3087174" cy="1760586"/>
            <a:chOff x="5023811" y="2818943"/>
            <a:chExt cx="3087174" cy="1760586"/>
          </a:xfrm>
        </p:grpSpPr>
        <p:sp>
          <p:nvSpPr>
            <p:cNvPr id="6" name="Rounded Rectangle 5"/>
            <p:cNvSpPr/>
            <p:nvPr/>
          </p:nvSpPr>
          <p:spPr>
            <a:xfrm rot="13592353">
              <a:off x="7299516" y="242013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7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04678" y="3112451"/>
              <a:ext cx="1806307" cy="1467078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60" name="TextBox 59"/>
            <p:cNvSpPr txBox="1"/>
            <p:nvPr/>
          </p:nvSpPr>
          <p:spPr>
            <a:xfrm>
              <a:off x="5023811" y="2818943"/>
              <a:ext cx="1601151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Player 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752600" y="34290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</a:rPr>
              <a:t>???</a:t>
            </a:r>
            <a:endParaRPr lang="en-US" sz="7200" dirty="0">
              <a:solidFill>
                <a:srgbClr val="0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886200" y="4343400"/>
            <a:ext cx="4267200" cy="2133600"/>
            <a:chOff x="3886200" y="4343400"/>
            <a:chExt cx="4267200" cy="2133600"/>
          </a:xfrm>
        </p:grpSpPr>
        <p:sp>
          <p:nvSpPr>
            <p:cNvPr id="62" name="TextBox 61"/>
            <p:cNvSpPr txBox="1"/>
            <p:nvPr/>
          </p:nvSpPr>
          <p:spPr>
            <a:xfrm>
              <a:off x="3962400" y="5030450"/>
              <a:ext cx="4191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000000"/>
                  </a:solidFill>
                </a:rPr>
                <a:t>What’s this?</a:t>
              </a:r>
              <a:endParaRPr lang="en-US" sz="4400" dirty="0">
                <a:solidFill>
                  <a:srgbClr val="000000"/>
                </a:solidFill>
              </a:endParaRPr>
            </a:p>
            <a:p>
              <a:pPr algn="ctr"/>
              <a:r>
                <a:rPr lang="en-US" sz="4400" dirty="0" smtClean="0">
                  <a:solidFill>
                    <a:srgbClr val="000000"/>
                  </a:solidFill>
                </a:rPr>
                <a:t>Today’s lecture</a:t>
              </a:r>
              <a:endParaRPr lang="en-US" sz="4400" dirty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 bwMode="auto">
            <a:xfrm flipH="1" flipV="1">
              <a:off x="3886200" y="4343400"/>
              <a:ext cx="685800" cy="6096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2787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Terminology 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6814" y="1527521"/>
            <a:ext cx="8001000" cy="4495413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Frame</a:t>
            </a:r>
          </a:p>
          <a:p>
            <a:pPr>
              <a:defRPr/>
            </a:pPr>
            <a:r>
              <a:rPr lang="en-US" sz="2800" dirty="0" smtClean="0"/>
              <a:t>FPS </a:t>
            </a:r>
            <a:r>
              <a:rPr lang="en-US" sz="2800" dirty="0"/>
              <a:t>(frames per second)</a:t>
            </a:r>
          </a:p>
          <a:p>
            <a:pPr lvl="1">
              <a:defRPr/>
            </a:pPr>
            <a:r>
              <a:rPr lang="en-US" sz="2400" dirty="0"/>
              <a:t>24, 25, 30, or </a:t>
            </a:r>
            <a:r>
              <a:rPr lang="en-US" sz="2400" dirty="0" smtClean="0"/>
              <a:t>60</a:t>
            </a:r>
          </a:p>
          <a:p>
            <a:pPr>
              <a:defRPr/>
            </a:pPr>
            <a:r>
              <a:rPr lang="en-US" sz="2800" dirty="0"/>
              <a:t>Resolution</a:t>
            </a:r>
          </a:p>
          <a:p>
            <a:pPr lvl="1">
              <a:defRPr/>
            </a:pPr>
            <a:r>
              <a:rPr lang="en-US" sz="2400" dirty="0"/>
              <a:t>Number of pixels per frame</a:t>
            </a:r>
          </a:p>
          <a:p>
            <a:pPr lvl="1">
              <a:defRPr/>
            </a:pPr>
            <a:r>
              <a:rPr lang="en-US" sz="2400" dirty="0"/>
              <a:t>160x120 to 1920x1080 (1080p) to 4096x2160 (4K)</a:t>
            </a:r>
            <a:endParaRPr lang="en-US" sz="3200" dirty="0" smtClean="0"/>
          </a:p>
          <a:p>
            <a:pPr>
              <a:defRPr/>
            </a:pPr>
            <a:r>
              <a:rPr lang="en-US" sz="2800" b="1" dirty="0" smtClean="0"/>
              <a:t>Bitrate</a:t>
            </a:r>
            <a:endParaRPr lang="en-US" sz="2800" b="1" dirty="0"/>
          </a:p>
          <a:p>
            <a:pPr lvl="1">
              <a:defRPr/>
            </a:pPr>
            <a:r>
              <a:rPr lang="en-US" sz="2400" dirty="0"/>
              <a:t>Information stored/transmitted per unit time</a:t>
            </a:r>
          </a:p>
          <a:p>
            <a:pPr lvl="1">
              <a:defRPr/>
            </a:pPr>
            <a:r>
              <a:rPr lang="en-US" sz="2400" dirty="0"/>
              <a:t>Usually measured in kbps to mbps </a:t>
            </a:r>
          </a:p>
          <a:p>
            <a:pPr lvl="1">
              <a:defRPr/>
            </a:pPr>
            <a:r>
              <a:rPr lang="en-US" sz="2400" dirty="0"/>
              <a:t>Ranges from 200Kbps to 30 Mbps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55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399"/>
            <a:ext cx="8458200" cy="240509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What’s video quality?</a:t>
            </a:r>
          </a:p>
          <a:p>
            <a:pPr lvl="1"/>
            <a:r>
              <a:rPr lang="en-US" smtClean="0"/>
              <a:t>Smooth/continuous playback</a:t>
            </a:r>
            <a:endParaRPr lang="en-US" dirty="0" smtClean="0"/>
          </a:p>
          <a:p>
            <a:pPr lvl="1"/>
            <a:r>
              <a:rPr lang="en-US" dirty="0" smtClean="0"/>
              <a:t>High bitrate</a:t>
            </a:r>
          </a:p>
          <a:p>
            <a:pPr lvl="1"/>
            <a:r>
              <a:rPr lang="en-US" dirty="0" smtClean="0"/>
              <a:t>Short start-up time</a:t>
            </a:r>
          </a:p>
          <a:p>
            <a:endParaRPr lang="en-US" dirty="0"/>
          </a:p>
          <a:p>
            <a:r>
              <a:rPr lang="en-US" dirty="0" smtClean="0"/>
              <a:t>What they mean depends on the type of videos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05558706"/>
              </p:ext>
            </p:extLst>
          </p:nvPr>
        </p:nvGraphicFramePr>
        <p:xfrm>
          <a:off x="122807" y="3995709"/>
          <a:ext cx="8822185" cy="2557491"/>
        </p:xfrm>
        <a:graphic>
          <a:graphicData uri="http://schemas.openxmlformats.org/drawingml/2006/table">
            <a:tbl>
              <a:tblPr/>
              <a:tblGrid>
                <a:gridCol w="1786632"/>
                <a:gridCol w="1155682"/>
                <a:gridCol w="3061211"/>
                <a:gridCol w="2818660"/>
              </a:tblGrid>
              <a:tr h="3660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 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Delay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Bandwidth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Examples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85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2, N-way conference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&lt; 200 ms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4 kbps audio only,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200 kbps – 5 Mbps video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Skype, Google hangout, Polycom, Cisco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21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Short form VoD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&lt; 1-5s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300 kbps – 2 Mbps &amp; higher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Youtube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6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Long form VoD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&lt; 5-30s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500 kbps – 6 Mbps &amp; higher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Netflix, Hulu,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Qiyi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, HBOGO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21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Live Broadcast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&lt; 5-10s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500 kbps – 6 Mbps &amp; higher 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WatchESPN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Helvetica Neue" charset="0"/>
                          <a:ea typeface="ＭＳ Ｐゴシック" charset="0"/>
                          <a:cs typeface="ＭＳ Ｐゴシック" charset="0"/>
                        </a:rPr>
                        <a:t>, MLB</a:t>
                      </a:r>
                    </a:p>
                  </a:txBody>
                  <a:tcPr marL="91439" marR="91439"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68611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Protocol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0194" y="1523724"/>
            <a:ext cx="1656300" cy="705373"/>
            <a:chOff x="490194" y="1523724"/>
            <a:chExt cx="1656300" cy="70537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0194" y="1523724"/>
              <a:ext cx="603122" cy="603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130318" y="1641611"/>
              <a:ext cx="1016176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Source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41264" y="1657456"/>
            <a:ext cx="1602736" cy="1301376"/>
            <a:chOff x="7541264" y="1657456"/>
            <a:chExt cx="1602736" cy="1301376"/>
          </a:xfrm>
        </p:grpSpPr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 l="15604" t="17857" r="17227" b="18829"/>
            <a:stretch>
              <a:fillRect/>
            </a:stretch>
          </p:blipFill>
          <p:spPr bwMode="auto">
            <a:xfrm>
              <a:off x="7621756" y="2038168"/>
              <a:ext cx="1319044" cy="920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7541264" y="1657456"/>
              <a:ext cx="1602736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Screen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1868204"/>
            <a:ext cx="6616402" cy="4151596"/>
            <a:chOff x="457200" y="1868204"/>
            <a:chExt cx="6616402" cy="4151596"/>
          </a:xfrm>
        </p:grpSpPr>
        <p:sp>
          <p:nvSpPr>
            <p:cNvPr id="11" name="Rounded Rectangle 10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57200" y="2362200"/>
              <a:ext cx="5715000" cy="3657600"/>
              <a:chOff x="457200" y="2362200"/>
              <a:chExt cx="5715000" cy="3657600"/>
            </a:xfrm>
          </p:grpSpPr>
          <p:sp>
            <p:nvSpPr>
              <p:cNvPr id="14" name="Cloud 13"/>
              <p:cNvSpPr/>
              <p:nvPr/>
            </p:nvSpPr>
            <p:spPr bwMode="auto">
              <a:xfrm>
                <a:off x="457200" y="2362200"/>
                <a:ext cx="5715000" cy="3657600"/>
              </a:xfrm>
              <a:prstGeom prst="cloud">
                <a:avLst/>
              </a:prstGeom>
              <a:solidFill>
                <a:schemeClr val="bg1">
                  <a:lumMod val="9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14600" y="5410200"/>
                <a:ext cx="1601151" cy="341264"/>
              </a:xfrm>
              <a:prstGeom prst="rect">
                <a:avLst/>
              </a:prstGeom>
              <a:noFill/>
            </p:spPr>
            <p:txBody>
              <a:bodyPr lIns="94124" tIns="47062" rIns="94124" bIns="47062">
                <a:spAutoFit/>
              </a:bodyPr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17375E"/>
                    </a:solidFill>
                    <a:latin typeface="+mj-lt"/>
                  </a:rPr>
                  <a:t>Internet</a:t>
                </a:r>
                <a:endParaRPr lang="en-US" sz="1600" dirty="0">
                  <a:solidFill>
                    <a:srgbClr val="17375E"/>
                  </a:solidFill>
                  <a:latin typeface="+mj-lt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023811" y="2818943"/>
            <a:ext cx="3087174" cy="1760586"/>
            <a:chOff x="5023811" y="2818943"/>
            <a:chExt cx="3087174" cy="1760586"/>
          </a:xfrm>
        </p:grpSpPr>
        <p:sp>
          <p:nvSpPr>
            <p:cNvPr id="17" name="Rounded Rectangle 16"/>
            <p:cNvSpPr/>
            <p:nvPr/>
          </p:nvSpPr>
          <p:spPr>
            <a:xfrm rot="13592353">
              <a:off x="7299516" y="242013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04678" y="3112451"/>
              <a:ext cx="1806307" cy="1467078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19" name="TextBox 18"/>
            <p:cNvSpPr txBox="1"/>
            <p:nvPr/>
          </p:nvSpPr>
          <p:spPr>
            <a:xfrm>
              <a:off x="5023811" y="2818943"/>
              <a:ext cx="1601151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Player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52600" y="34290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</a:rPr>
              <a:t>???</a:t>
            </a:r>
            <a:endParaRPr lang="en-US" sz="7200" dirty="0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86200" y="4343400"/>
            <a:ext cx="4267200" cy="1456491"/>
            <a:chOff x="3886200" y="4343400"/>
            <a:chExt cx="4267200" cy="1456491"/>
          </a:xfrm>
        </p:grpSpPr>
        <p:sp>
          <p:nvSpPr>
            <p:cNvPr id="22" name="TextBox 21"/>
            <p:cNvSpPr txBox="1"/>
            <p:nvPr/>
          </p:nvSpPr>
          <p:spPr>
            <a:xfrm>
              <a:off x="3962400" y="5030450"/>
              <a:ext cx="4191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000000"/>
                  </a:solidFill>
                </a:rPr>
                <a:t>What protocol?</a:t>
              </a:r>
              <a:endParaRPr lang="en-US" sz="44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flipH="1" flipV="1">
              <a:off x="3886200" y="4343400"/>
              <a:ext cx="685800" cy="6096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8999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0B7D-3150-D14F-8CDE-691F0B41DD8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594657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609600"/>
          </a:xfrm>
        </p:spPr>
        <p:txBody>
          <a:bodyPr>
            <a:no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Gen: </a:t>
            </a:r>
            <a:r>
              <a:rPr lang="en-US" dirty="0"/>
              <a:t>HTTP </a:t>
            </a:r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458200" cy="2209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Browser requests </a:t>
            </a:r>
            <a:r>
              <a:rPr lang="en-US" dirty="0"/>
              <a:t>the </a:t>
            </a:r>
            <a:r>
              <a:rPr lang="en-US" dirty="0" smtClean="0"/>
              <a:t>video (file), stores it locally, </a:t>
            </a:r>
            <a:r>
              <a:rPr lang="en-US" dirty="0"/>
              <a:t>and </a:t>
            </a:r>
            <a:r>
              <a:rPr lang="en-US" dirty="0" smtClean="0"/>
              <a:t>gives the file to the </a:t>
            </a:r>
            <a:r>
              <a:rPr lang="en-US" dirty="0"/>
              <a:t>player </a:t>
            </a:r>
            <a:r>
              <a:rPr lang="en-US" dirty="0" smtClean="0"/>
              <a:t>to display.</a:t>
            </a:r>
          </a:p>
        </p:txBody>
      </p:sp>
      <p:pic>
        <p:nvPicPr>
          <p:cNvPr id="5" name="Picture 2" descr="621 through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5095" y="2667000"/>
            <a:ext cx="4836744" cy="269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2235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566" y="234516"/>
            <a:ext cx="7696623" cy="838236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First Gen: HTTP </a:t>
            </a:r>
            <a:r>
              <a:rPr lang="en-US" sz="2800" dirty="0" smtClean="0"/>
              <a:t> Progressive Download </a:t>
            </a:r>
            <a:r>
              <a:rPr lang="en-US" sz="2800" dirty="0"/>
              <a:t>(2)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566" y="1295401"/>
            <a:ext cx="8611234" cy="2819399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sz="2800" dirty="0"/>
              <a:t>Alternative: set up connection between server and player; player takes over</a:t>
            </a:r>
          </a:p>
          <a:p>
            <a:pPr>
              <a:defRPr/>
            </a:pPr>
            <a:r>
              <a:rPr lang="en-US" sz="2800" dirty="0"/>
              <a:t>Web browser requests and receives a </a:t>
            </a:r>
            <a:r>
              <a:rPr lang="en-US" sz="2800" b="1" dirty="0">
                <a:solidFill>
                  <a:schemeClr val="accent2"/>
                </a:solidFill>
              </a:rPr>
              <a:t>Meta File </a:t>
            </a:r>
            <a:r>
              <a:rPr lang="en-US" sz="2800" dirty="0" smtClean="0"/>
              <a:t>(which describes the </a:t>
            </a:r>
            <a:r>
              <a:rPr lang="en-US" sz="2800" dirty="0"/>
              <a:t>object) instead of receiving the file itself; </a:t>
            </a:r>
          </a:p>
          <a:p>
            <a:pPr>
              <a:defRPr/>
            </a:pPr>
            <a:r>
              <a:rPr lang="en-US" sz="2800" dirty="0"/>
              <a:t>Browser launches the </a:t>
            </a:r>
            <a:r>
              <a:rPr lang="en-US" sz="2800" dirty="0" smtClean="0"/>
              <a:t>player </a:t>
            </a:r>
            <a:r>
              <a:rPr lang="en-US" sz="2800" dirty="0"/>
              <a:t>and passes it the </a:t>
            </a:r>
            <a:r>
              <a:rPr lang="en-US" sz="2800" i="1" dirty="0"/>
              <a:t>Meta File</a:t>
            </a:r>
            <a:r>
              <a:rPr lang="en-US" sz="2800" dirty="0"/>
              <a:t>; </a:t>
            </a:r>
          </a:p>
          <a:p>
            <a:pPr>
              <a:defRPr/>
            </a:pPr>
            <a:r>
              <a:rPr lang="en-US" sz="2800" dirty="0"/>
              <a:t>Player sets up a </a:t>
            </a:r>
            <a:r>
              <a:rPr lang="en-US" sz="2800" dirty="0" smtClean="0"/>
              <a:t>connection </a:t>
            </a:r>
            <a:r>
              <a:rPr lang="en-US" sz="2800" dirty="0"/>
              <a:t>with Web Server and downloads or </a:t>
            </a:r>
            <a:r>
              <a:rPr lang="en-US" sz="2800" i="1" dirty="0"/>
              <a:t>streams</a:t>
            </a:r>
            <a:r>
              <a:rPr lang="en-US" sz="2800" dirty="0"/>
              <a:t> the </a:t>
            </a:r>
            <a:r>
              <a:rPr lang="en-US" sz="2800" dirty="0" smtClean="0"/>
              <a:t>file by HTTP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3" descr="622 naive strea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4820" y="4543425"/>
            <a:ext cx="4512181" cy="208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xmlns="" val="1445716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Model: Buffers and Timing</a:t>
            </a:r>
            <a:endParaRPr lang="en-US" dirty="0"/>
          </a:p>
        </p:txBody>
      </p:sp>
      <p:sp>
        <p:nvSpPr>
          <p:cNvPr id="4" name="Freeform 19"/>
          <p:cNvSpPr>
            <a:spLocks/>
          </p:cNvSpPr>
          <p:nvPr/>
        </p:nvSpPr>
        <p:spPr bwMode="auto">
          <a:xfrm>
            <a:off x="1371284" y="1828589"/>
            <a:ext cx="6705811" cy="4267236"/>
          </a:xfrm>
          <a:custGeom>
            <a:avLst/>
            <a:gdLst>
              <a:gd name="T0" fmla="*/ 0 w 4224"/>
              <a:gd name="T1" fmla="*/ 2147483647 h 2688"/>
              <a:gd name="T2" fmla="*/ 2147483647 w 4224"/>
              <a:gd name="T3" fmla="*/ 0 h 2688"/>
              <a:gd name="T4" fmla="*/ 2147483647 w 4224"/>
              <a:gd name="T5" fmla="*/ 0 h 2688"/>
              <a:gd name="T6" fmla="*/ 2147483647 w 4224"/>
              <a:gd name="T7" fmla="*/ 2147483647 h 2688"/>
              <a:gd name="T8" fmla="*/ 0 w 4224"/>
              <a:gd name="T9" fmla="*/ 2147483647 h 26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24" h="2688">
                <a:moveTo>
                  <a:pt x="0" y="2688"/>
                </a:moveTo>
                <a:lnTo>
                  <a:pt x="2688" y="0"/>
                </a:lnTo>
                <a:lnTo>
                  <a:pt x="4224" y="0"/>
                </a:lnTo>
                <a:lnTo>
                  <a:pt x="1536" y="2688"/>
                </a:lnTo>
                <a:lnTo>
                  <a:pt x="0" y="2688"/>
                </a:lnTo>
                <a:close/>
              </a:path>
            </a:pathLst>
          </a:custGeom>
          <a:solidFill>
            <a:srgbClr val="DEFFD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5" name="Freeform 16"/>
          <p:cNvSpPr>
            <a:spLocks/>
          </p:cNvSpPr>
          <p:nvPr/>
        </p:nvSpPr>
        <p:spPr bwMode="auto">
          <a:xfrm>
            <a:off x="2079912" y="1792144"/>
            <a:ext cx="5088807" cy="4291004"/>
          </a:xfrm>
          <a:custGeom>
            <a:avLst/>
            <a:gdLst>
              <a:gd name="T0" fmla="*/ 0 w 3206"/>
              <a:gd name="T1" fmla="*/ 2147483647 h 2703"/>
              <a:gd name="T2" fmla="*/ 732669521 w 3206"/>
              <a:gd name="T3" fmla="*/ 2147483647 h 2703"/>
              <a:gd name="T4" fmla="*/ 1922627860 w 3206"/>
              <a:gd name="T5" fmla="*/ 2147483647 h 2703"/>
              <a:gd name="T6" fmla="*/ 2036317054 w 3206"/>
              <a:gd name="T7" fmla="*/ 2147483647 h 2703"/>
              <a:gd name="T8" fmla="*/ 2119690083 w 3206"/>
              <a:gd name="T9" fmla="*/ 2147483647 h 2703"/>
              <a:gd name="T10" fmla="*/ 2119690083 w 3206"/>
              <a:gd name="T11" fmla="*/ 2147483647 h 2703"/>
              <a:gd name="T12" fmla="*/ 2147483647 w 3206"/>
              <a:gd name="T13" fmla="*/ 2147483647 h 2703"/>
              <a:gd name="T14" fmla="*/ 2147483647 w 3206"/>
              <a:gd name="T15" fmla="*/ 2147483647 h 2703"/>
              <a:gd name="T16" fmla="*/ 2147483647 w 3206"/>
              <a:gd name="T17" fmla="*/ 2147483647 h 2703"/>
              <a:gd name="T18" fmla="*/ 2147483647 w 3206"/>
              <a:gd name="T19" fmla="*/ 2147483647 h 2703"/>
              <a:gd name="T20" fmla="*/ 2147483647 w 3206"/>
              <a:gd name="T21" fmla="*/ 2147483647 h 2703"/>
              <a:gd name="T22" fmla="*/ 2147483647 w 3206"/>
              <a:gd name="T23" fmla="*/ 2147483647 h 2703"/>
              <a:gd name="T24" fmla="*/ 2147483647 w 3206"/>
              <a:gd name="T25" fmla="*/ 2147483647 h 2703"/>
              <a:gd name="T26" fmla="*/ 2147483647 w 3206"/>
              <a:gd name="T27" fmla="*/ 2147483647 h 2703"/>
              <a:gd name="T28" fmla="*/ 2147483647 w 3206"/>
              <a:gd name="T29" fmla="*/ 2147483647 h 2703"/>
              <a:gd name="T30" fmla="*/ 2147483647 w 3206"/>
              <a:gd name="T31" fmla="*/ 2147483647 h 2703"/>
              <a:gd name="T32" fmla="*/ 2147483647 w 3206"/>
              <a:gd name="T33" fmla="*/ 2147483647 h 2703"/>
              <a:gd name="T34" fmla="*/ 2147483647 w 3206"/>
              <a:gd name="T35" fmla="*/ 2147483647 h 2703"/>
              <a:gd name="T36" fmla="*/ 2147483647 w 3206"/>
              <a:gd name="T37" fmla="*/ 2147483647 h 2703"/>
              <a:gd name="T38" fmla="*/ 2147483647 w 3206"/>
              <a:gd name="T39" fmla="*/ 2147483647 h 2703"/>
              <a:gd name="T40" fmla="*/ 2147483647 w 3206"/>
              <a:gd name="T41" fmla="*/ 2147483647 h 2703"/>
              <a:gd name="T42" fmla="*/ 2147483647 w 3206"/>
              <a:gd name="T43" fmla="*/ 2147483647 h 2703"/>
              <a:gd name="T44" fmla="*/ 2147483647 w 3206"/>
              <a:gd name="T45" fmla="*/ 2147483647 h 2703"/>
              <a:gd name="T46" fmla="*/ 2147483647 w 3206"/>
              <a:gd name="T47" fmla="*/ 2147483647 h 2703"/>
              <a:gd name="T48" fmla="*/ 2147483647 w 3206"/>
              <a:gd name="T49" fmla="*/ 2147483647 h 2703"/>
              <a:gd name="T50" fmla="*/ 2147483647 w 3206"/>
              <a:gd name="T51" fmla="*/ 2147483647 h 2703"/>
              <a:gd name="T52" fmla="*/ 2147483647 w 3206"/>
              <a:gd name="T53" fmla="*/ 2147483647 h 2703"/>
              <a:gd name="T54" fmla="*/ 2147483647 w 3206"/>
              <a:gd name="T55" fmla="*/ 2147483647 h 2703"/>
              <a:gd name="T56" fmla="*/ 2147483647 w 3206"/>
              <a:gd name="T57" fmla="*/ 1892058073 h 2703"/>
              <a:gd name="T58" fmla="*/ 2147483647 w 3206"/>
              <a:gd name="T59" fmla="*/ 1419043157 h 2703"/>
              <a:gd name="T60" fmla="*/ 2147483647 w 3206"/>
              <a:gd name="T61" fmla="*/ 1353277015 h 2703"/>
              <a:gd name="T62" fmla="*/ 2147483647 w 3206"/>
              <a:gd name="T63" fmla="*/ 1257155801 h 2703"/>
              <a:gd name="T64" fmla="*/ 2147483647 w 3206"/>
              <a:gd name="T65" fmla="*/ 1110445981 h 2703"/>
              <a:gd name="T66" fmla="*/ 2147483647 w 3206"/>
              <a:gd name="T67" fmla="*/ 996618437 h 2703"/>
              <a:gd name="T68" fmla="*/ 2147483647 w 3206"/>
              <a:gd name="T69" fmla="*/ 930852296 h 2703"/>
              <a:gd name="T70" fmla="*/ 2147483647 w 3206"/>
              <a:gd name="T71" fmla="*/ 847378233 h 2703"/>
              <a:gd name="T72" fmla="*/ 2147483647 w 3206"/>
              <a:gd name="T73" fmla="*/ 374364908 h 2703"/>
              <a:gd name="T74" fmla="*/ 2147483647 w 3206"/>
              <a:gd name="T75" fmla="*/ 293421230 h 2703"/>
              <a:gd name="T76" fmla="*/ 2147483647 w 3206"/>
              <a:gd name="T77" fmla="*/ 131533874 h 2703"/>
              <a:gd name="T78" fmla="*/ 2147483647 w 3206"/>
              <a:gd name="T79" fmla="*/ 0 h 270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206" h="2703">
                <a:moveTo>
                  <a:pt x="0" y="2703"/>
                </a:moveTo>
                <a:cubicBezTo>
                  <a:pt x="42" y="2569"/>
                  <a:pt x="170" y="2570"/>
                  <a:pt x="290" y="2568"/>
                </a:cubicBezTo>
                <a:cubicBezTo>
                  <a:pt x="446" y="2564"/>
                  <a:pt x="604" y="2563"/>
                  <a:pt x="761" y="2561"/>
                </a:cubicBezTo>
                <a:cubicBezTo>
                  <a:pt x="794" y="2550"/>
                  <a:pt x="777" y="2538"/>
                  <a:pt x="806" y="2510"/>
                </a:cubicBezTo>
                <a:lnTo>
                  <a:pt x="839" y="2452"/>
                </a:lnTo>
                <a:cubicBezTo>
                  <a:pt x="839" y="2452"/>
                  <a:pt x="839" y="2452"/>
                  <a:pt x="839" y="2452"/>
                </a:cubicBezTo>
                <a:cubicBezTo>
                  <a:pt x="847" y="2434"/>
                  <a:pt x="853" y="2415"/>
                  <a:pt x="864" y="2400"/>
                </a:cubicBezTo>
                <a:cubicBezTo>
                  <a:pt x="868" y="2393"/>
                  <a:pt x="873" y="2387"/>
                  <a:pt x="877" y="2381"/>
                </a:cubicBezTo>
                <a:cubicBezTo>
                  <a:pt x="883" y="2367"/>
                  <a:pt x="883" y="2351"/>
                  <a:pt x="897" y="2342"/>
                </a:cubicBezTo>
                <a:cubicBezTo>
                  <a:pt x="904" y="2337"/>
                  <a:pt x="913" y="2337"/>
                  <a:pt x="922" y="2335"/>
                </a:cubicBezTo>
                <a:cubicBezTo>
                  <a:pt x="956" y="2312"/>
                  <a:pt x="989" y="2311"/>
                  <a:pt x="1032" y="2310"/>
                </a:cubicBezTo>
                <a:cubicBezTo>
                  <a:pt x="1163" y="2306"/>
                  <a:pt x="1294" y="2305"/>
                  <a:pt x="1426" y="2303"/>
                </a:cubicBezTo>
                <a:cubicBezTo>
                  <a:pt x="1437" y="2291"/>
                  <a:pt x="1453" y="2283"/>
                  <a:pt x="1464" y="2271"/>
                </a:cubicBezTo>
                <a:cubicBezTo>
                  <a:pt x="1468" y="2265"/>
                  <a:pt x="1466" y="2257"/>
                  <a:pt x="1471" y="2252"/>
                </a:cubicBezTo>
                <a:cubicBezTo>
                  <a:pt x="1478" y="2243"/>
                  <a:pt x="1489" y="2239"/>
                  <a:pt x="1497" y="2232"/>
                </a:cubicBezTo>
                <a:cubicBezTo>
                  <a:pt x="1514" y="2214"/>
                  <a:pt x="1523" y="2191"/>
                  <a:pt x="1542" y="2174"/>
                </a:cubicBezTo>
                <a:cubicBezTo>
                  <a:pt x="1558" y="2124"/>
                  <a:pt x="1552" y="2148"/>
                  <a:pt x="1561" y="2103"/>
                </a:cubicBezTo>
                <a:cubicBezTo>
                  <a:pt x="1563" y="1967"/>
                  <a:pt x="1551" y="1830"/>
                  <a:pt x="1574" y="1697"/>
                </a:cubicBezTo>
                <a:cubicBezTo>
                  <a:pt x="1578" y="1669"/>
                  <a:pt x="1598" y="1654"/>
                  <a:pt x="1613" y="1632"/>
                </a:cubicBezTo>
                <a:cubicBezTo>
                  <a:pt x="1654" y="1566"/>
                  <a:pt x="1697" y="1516"/>
                  <a:pt x="1716" y="1439"/>
                </a:cubicBezTo>
                <a:cubicBezTo>
                  <a:pt x="1726" y="1334"/>
                  <a:pt x="1717" y="1302"/>
                  <a:pt x="1774" y="1226"/>
                </a:cubicBezTo>
                <a:cubicBezTo>
                  <a:pt x="1787" y="1180"/>
                  <a:pt x="1767" y="1226"/>
                  <a:pt x="1800" y="1200"/>
                </a:cubicBezTo>
                <a:cubicBezTo>
                  <a:pt x="1815" y="1187"/>
                  <a:pt x="1823" y="1167"/>
                  <a:pt x="1839" y="1155"/>
                </a:cubicBezTo>
                <a:cubicBezTo>
                  <a:pt x="1872" y="1127"/>
                  <a:pt x="1918" y="1113"/>
                  <a:pt x="1955" y="1090"/>
                </a:cubicBezTo>
                <a:cubicBezTo>
                  <a:pt x="1969" y="1068"/>
                  <a:pt x="1984" y="1053"/>
                  <a:pt x="2006" y="1039"/>
                </a:cubicBezTo>
                <a:cubicBezTo>
                  <a:pt x="2012" y="1028"/>
                  <a:pt x="2018" y="1016"/>
                  <a:pt x="2026" y="1006"/>
                </a:cubicBezTo>
                <a:cubicBezTo>
                  <a:pt x="2031" y="998"/>
                  <a:pt x="2040" y="994"/>
                  <a:pt x="2045" y="987"/>
                </a:cubicBezTo>
                <a:cubicBezTo>
                  <a:pt x="2068" y="951"/>
                  <a:pt x="2072" y="906"/>
                  <a:pt x="2097" y="871"/>
                </a:cubicBezTo>
                <a:cubicBezTo>
                  <a:pt x="2106" y="828"/>
                  <a:pt x="2118" y="784"/>
                  <a:pt x="2142" y="748"/>
                </a:cubicBezTo>
                <a:cubicBezTo>
                  <a:pt x="2150" y="695"/>
                  <a:pt x="2198" y="591"/>
                  <a:pt x="2245" y="561"/>
                </a:cubicBezTo>
                <a:cubicBezTo>
                  <a:pt x="2261" y="550"/>
                  <a:pt x="2280" y="545"/>
                  <a:pt x="2297" y="535"/>
                </a:cubicBezTo>
                <a:cubicBezTo>
                  <a:pt x="2318" y="521"/>
                  <a:pt x="2330" y="504"/>
                  <a:pt x="2355" y="497"/>
                </a:cubicBezTo>
                <a:cubicBezTo>
                  <a:pt x="2395" y="471"/>
                  <a:pt x="2430" y="450"/>
                  <a:pt x="2477" y="439"/>
                </a:cubicBezTo>
                <a:cubicBezTo>
                  <a:pt x="2537" y="399"/>
                  <a:pt x="2614" y="402"/>
                  <a:pt x="2684" y="394"/>
                </a:cubicBezTo>
                <a:cubicBezTo>
                  <a:pt x="2733" y="388"/>
                  <a:pt x="2792" y="383"/>
                  <a:pt x="2839" y="368"/>
                </a:cubicBezTo>
                <a:cubicBezTo>
                  <a:pt x="2865" y="359"/>
                  <a:pt x="2889" y="344"/>
                  <a:pt x="2916" y="335"/>
                </a:cubicBezTo>
                <a:cubicBezTo>
                  <a:pt x="2976" y="274"/>
                  <a:pt x="3049" y="220"/>
                  <a:pt x="3097" y="148"/>
                </a:cubicBezTo>
                <a:cubicBezTo>
                  <a:pt x="3108" y="110"/>
                  <a:pt x="3093" y="145"/>
                  <a:pt x="3123" y="116"/>
                </a:cubicBezTo>
                <a:cubicBezTo>
                  <a:pt x="3141" y="97"/>
                  <a:pt x="3157" y="72"/>
                  <a:pt x="3174" y="52"/>
                </a:cubicBezTo>
                <a:cubicBezTo>
                  <a:pt x="3188" y="34"/>
                  <a:pt x="3206" y="24"/>
                  <a:pt x="3206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371284" y="1980707"/>
            <a:ext cx="6553623" cy="4115117"/>
          </a:xfrm>
          <a:custGeom>
            <a:avLst/>
            <a:gdLst>
              <a:gd name="T0" fmla="*/ 0 w 4128"/>
              <a:gd name="T1" fmla="*/ 0 h 2592"/>
              <a:gd name="T2" fmla="*/ 0 w 4128"/>
              <a:gd name="T3" fmla="*/ 2147483647 h 2592"/>
              <a:gd name="T4" fmla="*/ 2147483647 w 4128"/>
              <a:gd name="T5" fmla="*/ 2147483647 h 25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8" h="2592">
                <a:moveTo>
                  <a:pt x="0" y="0"/>
                </a:moveTo>
                <a:lnTo>
                  <a:pt x="0" y="2592"/>
                </a:lnTo>
                <a:lnTo>
                  <a:pt x="4128" y="25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371283" y="1828589"/>
            <a:ext cx="4267623" cy="42672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809472" y="1828589"/>
            <a:ext cx="4267623" cy="42672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182341" y="2286529"/>
            <a:ext cx="2438189" cy="0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162377" y="6095825"/>
            <a:ext cx="749847" cy="39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2000"/>
              <a:t>Time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862433" y="1980707"/>
            <a:ext cx="1775534" cy="73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1400"/>
              <a:t>Max Buffer Duration</a:t>
            </a:r>
          </a:p>
          <a:p>
            <a:pPr>
              <a:defRPr/>
            </a:pPr>
            <a:endParaRPr lang="en-US" sz="1400"/>
          </a:p>
          <a:p>
            <a:pPr>
              <a:defRPr/>
            </a:pPr>
            <a:r>
              <a:rPr lang="en-US" sz="1400"/>
              <a:t>= allowable jitter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 rot="-5400000">
            <a:off x="368523" y="2336047"/>
            <a:ext cx="1488714" cy="40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2000" dirty="0"/>
              <a:t>File Position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 rot="-5400000">
            <a:off x="5102129" y="3106361"/>
            <a:ext cx="1377931" cy="30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1400"/>
              <a:t>Max Buffer Size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5638906" y="1828589"/>
            <a:ext cx="0" cy="2438647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 rot="-2700000">
            <a:off x="5875758" y="2489079"/>
            <a:ext cx="3234309" cy="46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b="1"/>
              <a:t>Smooth Playback Time</a:t>
            </a: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 flipV="1">
            <a:off x="4648094" y="5409707"/>
            <a:ext cx="380472" cy="1521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5012713" y="5352663"/>
            <a:ext cx="2302613" cy="40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2000"/>
              <a:t>Buffer almost empty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2731469" y="4672885"/>
            <a:ext cx="1406247" cy="52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defRPr/>
            </a:pPr>
            <a:r>
              <a:rPr lang="en-US" sz="1400"/>
              <a:t>"Good" Region:</a:t>
            </a:r>
            <a:br>
              <a:rPr lang="en-US" sz="1400"/>
            </a:br>
            <a:r>
              <a:rPr lang="en-US" sz="1400"/>
              <a:t>smooth playback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095473" y="4051735"/>
            <a:ext cx="2057717" cy="92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0" tIns="45716" rIns="91430" bIns="45716">
            <a:spAutoFit/>
          </a:bodyPr>
          <a:lstStyle/>
          <a:p>
            <a:pPr algn="ctr">
              <a:defRPr/>
            </a:pPr>
            <a:r>
              <a:rPr lang="en-US" sz="1800" dirty="0"/>
              <a:t>"Bad": Buffer underflows and </a:t>
            </a:r>
            <a:br>
              <a:rPr lang="en-US" sz="1800" dirty="0"/>
            </a:br>
            <a:r>
              <a:rPr lang="en-US" sz="1800" dirty="0"/>
              <a:t>playback stops</a:t>
            </a:r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2666472" y="4571473"/>
            <a:ext cx="1677245" cy="76217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6325340" y="3809296"/>
            <a:ext cx="1599566" cy="144829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1829434" y="2362588"/>
            <a:ext cx="2056132" cy="70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0" tIns="45716" rIns="91430" bIns="45716">
            <a:spAutoFit/>
          </a:bodyPr>
          <a:lstStyle/>
          <a:p>
            <a:pPr algn="ctr">
              <a:defRPr/>
            </a:pPr>
            <a:r>
              <a:rPr lang="en-US" sz="2000" dirty="0"/>
              <a:t>"Bad": Buffer </a:t>
            </a:r>
            <a:r>
              <a:rPr lang="en-US" sz="2000" dirty="0" smtClean="0"/>
              <a:t>overflows</a:t>
            </a:r>
            <a:endParaRPr lang="en-US" sz="2000" dirty="0"/>
          </a:p>
        </p:txBody>
      </p:sp>
      <p:sp>
        <p:nvSpPr>
          <p:cNvPr id="23" name="Oval 25"/>
          <p:cNvSpPr>
            <a:spLocks noChangeArrowheads="1"/>
          </p:cNvSpPr>
          <p:nvPr/>
        </p:nvSpPr>
        <p:spPr bwMode="auto">
          <a:xfrm>
            <a:off x="2057717" y="2197794"/>
            <a:ext cx="1599566" cy="9269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4724188" y="4267236"/>
            <a:ext cx="914718" cy="0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4770163" y="3883771"/>
            <a:ext cx="825847" cy="4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400"/>
              <a:t>Buffer </a:t>
            </a:r>
            <a:br>
              <a:rPr lang="en-US" sz="1400"/>
            </a:br>
            <a:r>
              <a:rPr lang="en-US" sz="1400"/>
              <a:t>Duration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660777" y="4444707"/>
            <a:ext cx="659484" cy="44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400"/>
              <a:t>Buffer</a:t>
            </a:r>
            <a:br>
              <a:rPr lang="en-US" sz="1400"/>
            </a:br>
            <a:r>
              <a:rPr lang="en-US" sz="1400"/>
              <a:t>Size</a:t>
            </a: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 flipV="1">
            <a:off x="4724189" y="4267236"/>
            <a:ext cx="0" cy="914294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91430" tIns="45716" rIns="91430" bIns="45716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306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232932"/>
            <a:ext cx="7848389" cy="838235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Drawbacks of HTTP Progressive Download</a:t>
            </a:r>
            <a:endParaRPr lang="en-US" sz="2800" dirty="0"/>
          </a:p>
        </p:txBody>
      </p:sp>
      <p:sp>
        <p:nvSpPr>
          <p:cNvPr id="2324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10718" y="1676470"/>
            <a:ext cx="8757081" cy="48005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HTTP connection keeps data flowing as fast as possible to user's local buffer</a:t>
            </a:r>
          </a:p>
          <a:p>
            <a:pPr lvl="1">
              <a:defRPr/>
            </a:pPr>
            <a:r>
              <a:rPr lang="en-US" sz="2000" dirty="0"/>
              <a:t>May </a:t>
            </a:r>
            <a:r>
              <a:rPr lang="en-US" sz="2000" dirty="0" smtClean="0"/>
              <a:t>waste bandwidth </a:t>
            </a:r>
            <a:r>
              <a:rPr lang="en-US" sz="2000" dirty="0"/>
              <a:t>if </a:t>
            </a:r>
            <a:r>
              <a:rPr lang="en-US" sz="2000" dirty="0" smtClean="0"/>
              <a:t>user does </a:t>
            </a:r>
            <a:r>
              <a:rPr lang="en-US" sz="2000" dirty="0"/>
              <a:t>not watch the </a:t>
            </a:r>
            <a:r>
              <a:rPr lang="en-US" sz="2000" dirty="0" smtClean="0"/>
              <a:t>entire video</a:t>
            </a:r>
            <a:endParaRPr lang="en-US" sz="2000" dirty="0"/>
          </a:p>
          <a:p>
            <a:pPr lvl="1">
              <a:defRPr/>
            </a:pPr>
            <a:r>
              <a:rPr lang="en-US" sz="2000" dirty="0"/>
              <a:t>TCP file transfer can use more bandwidth than necessary</a:t>
            </a:r>
          </a:p>
          <a:p>
            <a:pPr>
              <a:defRPr/>
            </a:pPr>
            <a:r>
              <a:rPr lang="en-US" sz="2400" dirty="0"/>
              <a:t>Cannot change video quality (bit rate) to adapt to network congestion </a:t>
            </a:r>
            <a:endParaRPr lang="en-US" sz="2000" dirty="0"/>
          </a:p>
          <a:p>
            <a:pPr>
              <a:defRPr/>
            </a:pPr>
            <a:r>
              <a:rPr lang="en-US" sz="2400" dirty="0" smtClean="0"/>
              <a:t>Mismatch between whole file transfer and stop/start/seek playback controls.</a:t>
            </a:r>
          </a:p>
          <a:p>
            <a:pPr lvl="1">
              <a:defRPr/>
            </a:pPr>
            <a:r>
              <a:rPr lang="en-US" sz="2000" dirty="0" smtClean="0"/>
              <a:t>However</a:t>
            </a:r>
            <a:r>
              <a:rPr lang="en-US" sz="2000" dirty="0"/>
              <a:t>: </a:t>
            </a:r>
            <a:r>
              <a:rPr lang="en-US" sz="2000" dirty="0" smtClean="0"/>
              <a:t>player can use </a:t>
            </a:r>
            <a:r>
              <a:rPr lang="en-US" sz="2000" dirty="0"/>
              <a:t>file range requests to seek to video </a:t>
            </a:r>
            <a:r>
              <a:rPr lang="en-US" sz="2000" dirty="0" smtClean="0"/>
              <a:t>position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Takeaways </a:t>
            </a:r>
            <a:r>
              <a:rPr lang="en-US" sz="2400" dirty="0"/>
              <a:t>of 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generation: </a:t>
            </a:r>
            <a:r>
              <a:rPr lang="en-US" sz="2400" b="1" dirty="0" smtClean="0"/>
              <a:t>General-purpose protocols don’t work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0223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32932"/>
            <a:ext cx="7162377" cy="83823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2nd Generation: </a:t>
            </a:r>
            <a:r>
              <a:rPr lang="en-US" sz="2800" dirty="0" smtClean="0"/>
              <a:t>Real</a:t>
            </a:r>
            <a:r>
              <a:rPr lang="en-US" sz="2800" dirty="0"/>
              <a:t>-Time Streaming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566" y="1524352"/>
            <a:ext cx="8476590" cy="944401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Build our own protocol! This </a:t>
            </a:r>
            <a:r>
              <a:rPr lang="en-US" sz="2400" dirty="0"/>
              <a:t>gets us around </a:t>
            </a:r>
            <a:r>
              <a:rPr lang="en-US" sz="2400" dirty="0" smtClean="0"/>
              <a:t>HTTP; </a:t>
            </a:r>
            <a:br>
              <a:rPr lang="en-US" sz="2400" dirty="0" smtClean="0"/>
            </a:br>
            <a:r>
              <a:rPr lang="en-US" sz="2400" dirty="0" smtClean="0"/>
              <a:t>app layer </a:t>
            </a:r>
            <a:r>
              <a:rPr lang="en-US" sz="2400" dirty="0"/>
              <a:t>protocol </a:t>
            </a:r>
            <a:r>
              <a:rPr lang="en-US" sz="2400" dirty="0" smtClean="0"/>
              <a:t>can be </a:t>
            </a:r>
            <a:r>
              <a:rPr lang="en-US" sz="2400" dirty="0"/>
              <a:t>better tailored to </a:t>
            </a:r>
            <a:r>
              <a:rPr lang="en-US" sz="2400" dirty="0" smtClean="0"/>
              <a:t>Streaming</a:t>
            </a:r>
            <a:endParaRPr lang="en-US" sz="24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3" descr="625 RT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077142" cy="336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6596" y="5978259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5">
                    <a:lumMod val="10000"/>
                  </a:schemeClr>
                </a:solidFill>
              </a:rPr>
              <a:t>Example: Real-time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</a:rPr>
              <a:t>Streaming Protocol</a:t>
            </a:r>
            <a:endParaRPr lang="en-US" dirty="0">
              <a:solidFill>
                <a:schemeClr val="accent5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941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Example: Real Time Streaming Protocol (RTSP)</a:t>
            </a:r>
            <a:endParaRPr lang="en-US" sz="2800" dirty="0"/>
          </a:p>
        </p:txBody>
      </p:sp>
      <p:pic>
        <p:nvPicPr>
          <p:cNvPr id="24579" name="Picture 3" descr="625 RT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7850" y="1983876"/>
            <a:ext cx="5486717" cy="363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0782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Drawbacks of </a:t>
            </a:r>
            <a:r>
              <a:rPr lang="en-US" dirty="0" smtClean="0"/>
              <a:t>Real-Time Streaming</a:t>
            </a:r>
            <a:endParaRPr lang="en-US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35" y="1676470"/>
            <a:ext cx="8305165" cy="4267236"/>
          </a:xfrm>
        </p:spPr>
        <p:txBody>
          <a:bodyPr/>
          <a:lstStyle/>
          <a:p>
            <a:pPr>
              <a:defRPr/>
            </a:pPr>
            <a:r>
              <a:rPr lang="en-US" sz="2800" i="1" dirty="0" smtClean="0"/>
              <a:t>Per-client state!</a:t>
            </a:r>
          </a:p>
          <a:p>
            <a:pPr>
              <a:defRPr/>
            </a:pPr>
            <a:r>
              <a:rPr lang="en-US" sz="2800" dirty="0" smtClean="0"/>
              <a:t>Streaming protocols often </a:t>
            </a:r>
            <a:r>
              <a:rPr lang="en-US" sz="2800" dirty="0"/>
              <a:t>blocked by routers</a:t>
            </a:r>
          </a:p>
          <a:p>
            <a:pPr>
              <a:defRPr/>
            </a:pPr>
            <a:r>
              <a:rPr lang="en-US" sz="2800" dirty="0" smtClean="0"/>
              <a:t>HTTP </a:t>
            </a:r>
            <a:r>
              <a:rPr lang="en-US" sz="2800" dirty="0"/>
              <a:t>delivery can use ordinary proxies and caches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Takeaways of 1</a:t>
            </a:r>
            <a:r>
              <a:rPr lang="en-US" sz="2800" baseline="30000" dirty="0" smtClean="0"/>
              <a:t>st</a:t>
            </a:r>
            <a:r>
              <a:rPr lang="en-US" sz="2800" dirty="0"/>
              <a:t> </a:t>
            </a:r>
            <a:r>
              <a:rPr lang="en-US" sz="2800" dirty="0" smtClean="0"/>
              <a:t>&amp;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generations: </a:t>
            </a:r>
          </a:p>
          <a:p>
            <a:pPr lvl="1">
              <a:defRPr/>
            </a:pPr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gen: General-purpose protocols (HTTP) don’t work</a:t>
            </a:r>
          </a:p>
          <a:p>
            <a:pPr lvl="1">
              <a:defRPr/>
            </a:pPr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/>
              <a:t> </a:t>
            </a:r>
            <a:r>
              <a:rPr lang="en-US" sz="2400" dirty="0" smtClean="0"/>
              <a:t>gen: Rather </a:t>
            </a:r>
            <a:r>
              <a:rPr lang="en-US" sz="2400" dirty="0"/>
              <a:t>than adapt Internet to streaming, adapt media delivery to the </a:t>
            </a:r>
            <a:r>
              <a:rPr lang="en-US" sz="2400" dirty="0" smtClean="0"/>
              <a:t>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1237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3rd Generation: HTTP Streaming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2907" y="1676470"/>
            <a:ext cx="8370374" cy="4267236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/>
              <a:t>Reusing HTTP:</a:t>
            </a:r>
            <a:r>
              <a:rPr lang="en-US" sz="2400" dirty="0" smtClean="0"/>
              <a:t> Client-centric architecture with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client and stateless server </a:t>
            </a:r>
          </a:p>
          <a:p>
            <a:pPr lvl="1">
              <a:defRPr/>
            </a:pPr>
            <a:r>
              <a:rPr lang="en-US" sz="2000" dirty="0"/>
              <a:t>Standard server: Web servers</a:t>
            </a:r>
          </a:p>
          <a:p>
            <a:pPr lvl="1">
              <a:defRPr/>
            </a:pPr>
            <a:r>
              <a:rPr lang="en-US" sz="2000" dirty="0"/>
              <a:t>Standard Protocol: HTTP </a:t>
            </a:r>
          </a:p>
          <a:p>
            <a:pPr lvl="1">
              <a:defRPr/>
            </a:pPr>
            <a:r>
              <a:rPr lang="en-US" sz="2000" dirty="0"/>
              <a:t>Session state and logic maintained at client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b="1" dirty="0" smtClean="0"/>
              <a:t>HTTP Chunking:</a:t>
            </a:r>
            <a:r>
              <a:rPr lang="en-US" sz="2400" dirty="0" smtClean="0"/>
              <a:t> Video is broken into multiple chunks (like with </a:t>
            </a:r>
            <a:r>
              <a:rPr lang="en-US" sz="2400" dirty="0" err="1" smtClean="0"/>
              <a:t>bittorrent</a:t>
            </a:r>
            <a:r>
              <a:rPr lang="en-US" sz="2400" dirty="0" smtClean="0"/>
              <a:t>)</a:t>
            </a:r>
          </a:p>
          <a:p>
            <a:pPr lvl="1">
              <a:defRPr/>
            </a:pPr>
            <a:r>
              <a:rPr lang="en-US" sz="2000" dirty="0"/>
              <a:t>E</a:t>
            </a:r>
            <a:r>
              <a:rPr lang="en-US" sz="2000" dirty="0" smtClean="0"/>
              <a:t>ach chunk can be played independent of other chunks</a:t>
            </a:r>
          </a:p>
          <a:p>
            <a:pPr lvl="1">
              <a:defRPr/>
            </a:pPr>
            <a:r>
              <a:rPr lang="en-US" sz="2000" dirty="0" smtClean="0"/>
              <a:t>Playing </a:t>
            </a:r>
            <a:r>
              <a:rPr lang="en-US" sz="2000" dirty="0"/>
              <a:t>chunks in sequence gives seamless </a:t>
            </a:r>
            <a:r>
              <a:rPr lang="en-US" sz="2000" dirty="0" smtClean="0"/>
              <a:t>video</a:t>
            </a:r>
          </a:p>
          <a:p>
            <a:pPr lvl="1">
              <a:defRPr/>
            </a:pPr>
            <a:r>
              <a:rPr lang="en-US" sz="2000" dirty="0" smtClean="0"/>
              <a:t>Meta-file (</a:t>
            </a:r>
            <a:r>
              <a:rPr lang="en-US" sz="2000" i="1" dirty="0" smtClean="0"/>
              <a:t>manifest</a:t>
            </a:r>
            <a:r>
              <a:rPr lang="en-US" sz="2000" dirty="0" smtClean="0"/>
              <a:t>) provides chunk file names</a:t>
            </a:r>
            <a:endParaRPr 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386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HTTP Chunking Protocol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733378" y="2327728"/>
            <a:ext cx="5321846" cy="2969476"/>
          </a:xfrm>
          <a:prstGeom prst="cloud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992" y="2635134"/>
            <a:ext cx="2048205" cy="2519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9984" y="2809436"/>
            <a:ext cx="1658222" cy="8952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800" b="1" dirty="0">
                <a:solidFill>
                  <a:schemeClr val="tx1"/>
                </a:solidFill>
              </a:rPr>
              <a:t>HTTP Adaptive Player</a:t>
            </a: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228283" y="3812465"/>
            <a:ext cx="138872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Web browser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0721" y="2692178"/>
            <a:ext cx="1318968" cy="24449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52" name="TextBox 10"/>
          <p:cNvSpPr txBox="1">
            <a:spLocks noChangeArrowheads="1"/>
          </p:cNvSpPr>
          <p:nvPr/>
        </p:nvSpPr>
        <p:spPr bwMode="auto">
          <a:xfrm>
            <a:off x="5813289" y="3718976"/>
            <a:ext cx="1501277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4992" y="4211775"/>
            <a:ext cx="204820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992" y="4519181"/>
            <a:ext cx="2048205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55" name="TextBox 13"/>
          <p:cNvSpPr txBox="1">
            <a:spLocks noChangeArrowheads="1"/>
          </p:cNvSpPr>
          <p:nvPr/>
        </p:nvSpPr>
        <p:spPr bwMode="auto">
          <a:xfrm>
            <a:off x="890938" y="4181670"/>
            <a:ext cx="714970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56" name="TextBox 14"/>
          <p:cNvSpPr txBox="1">
            <a:spLocks noChangeArrowheads="1"/>
          </p:cNvSpPr>
          <p:nvPr/>
        </p:nvSpPr>
        <p:spPr bwMode="auto">
          <a:xfrm>
            <a:off x="968618" y="4696653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sp>
        <p:nvSpPr>
          <p:cNvPr id="31757" name="TextBox 15"/>
          <p:cNvSpPr txBox="1">
            <a:spLocks noChangeArrowheads="1"/>
          </p:cNvSpPr>
          <p:nvPr/>
        </p:nvSpPr>
        <p:spPr bwMode="auto">
          <a:xfrm>
            <a:off x="6869098" y="2760313"/>
            <a:ext cx="389983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8347" y="2864895"/>
            <a:ext cx="1299945" cy="873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45822" y="4013706"/>
            <a:ext cx="0" cy="90954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0721" y="4503335"/>
            <a:ext cx="1225436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61" name="TextBox 19"/>
          <p:cNvSpPr txBox="1">
            <a:spLocks noChangeArrowheads="1"/>
          </p:cNvSpPr>
          <p:nvPr/>
        </p:nvSpPr>
        <p:spPr bwMode="auto">
          <a:xfrm>
            <a:off x="6439481" y="4164238"/>
            <a:ext cx="716555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62" name="TextBox 20"/>
          <p:cNvSpPr txBox="1">
            <a:spLocks noChangeArrowheads="1"/>
          </p:cNvSpPr>
          <p:nvPr/>
        </p:nvSpPr>
        <p:spPr bwMode="auto">
          <a:xfrm>
            <a:off x="6540940" y="4674469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51209" y="4188007"/>
            <a:ext cx="132689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585299" y="4932753"/>
            <a:ext cx="4860524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585298" y="3714222"/>
            <a:ext cx="0" cy="12185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>
            <a:off x="4841501" y="2921939"/>
            <a:ext cx="409007" cy="255116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047914" y="2874402"/>
            <a:ext cx="409007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6533014" y="2874402"/>
            <a:ext cx="410592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1774" name="TextBox 32"/>
          <p:cNvSpPr txBox="1">
            <a:spLocks noChangeArrowheads="1"/>
          </p:cNvSpPr>
          <p:nvPr/>
        </p:nvSpPr>
        <p:spPr bwMode="auto">
          <a:xfrm>
            <a:off x="4524441" y="3308573"/>
            <a:ext cx="798990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Cache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04676" y="2818943"/>
            <a:ext cx="1377624" cy="1383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76" name="TextBox 34"/>
          <p:cNvSpPr txBox="1">
            <a:spLocks noChangeArrowheads="1"/>
          </p:cNvSpPr>
          <p:nvPr/>
        </p:nvSpPr>
        <p:spPr bwMode="auto">
          <a:xfrm>
            <a:off x="906791" y="2253252"/>
            <a:ext cx="708629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Client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48400" y="4013706"/>
            <a:ext cx="7187" cy="7868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78" name="TextBox 36"/>
          <p:cNvSpPr txBox="1">
            <a:spLocks noChangeArrowheads="1"/>
          </p:cNvSpPr>
          <p:nvPr/>
        </p:nvSpPr>
        <p:spPr bwMode="auto">
          <a:xfrm>
            <a:off x="7523826" y="3818803"/>
            <a:ext cx="1469572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sp>
        <p:nvSpPr>
          <p:cNvPr id="31779" name="TextBox 37"/>
          <p:cNvSpPr txBox="1">
            <a:spLocks noChangeArrowheads="1"/>
          </p:cNvSpPr>
          <p:nvPr/>
        </p:nvSpPr>
        <p:spPr bwMode="auto">
          <a:xfrm>
            <a:off x="8509881" y="2860142"/>
            <a:ext cx="388399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40" name="Folded Corner 39"/>
          <p:cNvSpPr/>
          <p:nvPr/>
        </p:nvSpPr>
        <p:spPr>
          <a:xfrm>
            <a:off x="7687112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1" name="Folded Corner 40"/>
          <p:cNvSpPr/>
          <p:nvPr/>
        </p:nvSpPr>
        <p:spPr>
          <a:xfrm>
            <a:off x="8173798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905001" y="4800600"/>
            <a:ext cx="4343399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905000" y="3733800"/>
            <a:ext cx="0" cy="1066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olded Corner 46"/>
          <p:cNvSpPr/>
          <p:nvPr/>
        </p:nvSpPr>
        <p:spPr>
          <a:xfrm>
            <a:off x="1295400" y="3305404"/>
            <a:ext cx="2286000" cy="31057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</a:rPr>
              <a:t>HTTP GET </a:t>
            </a:r>
            <a:r>
              <a:rPr lang="en-US" sz="1600" b="1" dirty="0" smtClean="0">
                <a:solidFill>
                  <a:srgbClr val="000000"/>
                </a:solidFill>
              </a:rPr>
              <a:t>Manifest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1788" name="TextBox 50"/>
          <p:cNvSpPr txBox="1">
            <a:spLocks noChangeArrowheads="1"/>
          </p:cNvSpPr>
          <p:nvPr/>
        </p:nvSpPr>
        <p:spPr bwMode="auto">
          <a:xfrm>
            <a:off x="6114496" y="2071028"/>
            <a:ext cx="789479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Server</a:t>
            </a:r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6" name="Folded Corner 55"/>
          <p:cNvSpPr/>
          <p:nvPr/>
        </p:nvSpPr>
        <p:spPr>
          <a:xfrm>
            <a:off x="6019800" y="3127792"/>
            <a:ext cx="943992" cy="225008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Manifest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8" name="Folded Corner 57"/>
          <p:cNvSpPr/>
          <p:nvPr/>
        </p:nvSpPr>
        <p:spPr>
          <a:xfrm>
            <a:off x="6019800" y="2590800"/>
            <a:ext cx="990600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Manifest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6400" y="1447800"/>
            <a:ext cx="1981200" cy="83099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Manifest:</a:t>
            </a:r>
          </a:p>
          <a:p>
            <a:r>
              <a:rPr lang="en-US" dirty="0" smtClean="0"/>
              <a:t>A1, A2,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32757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0185 L -0.00694 0.1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0.15556 L 0.45139 0.1555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805E-6 -0.00023 L 0.00728 0.2725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27268 L -0.53906 0.2724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906 0.27245 L -0.53906 0.0169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56" grpId="0" animBg="1"/>
      <p:bldP spid="56" grpId="1" animBg="1"/>
      <p:bldP spid="56" grpId="2" animBg="1"/>
      <p:bldP spid="56" grpId="3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HTTP Chunking Protocol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733378" y="2327728"/>
            <a:ext cx="5321846" cy="2969476"/>
          </a:xfrm>
          <a:prstGeom prst="cloud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992" y="2635134"/>
            <a:ext cx="2048205" cy="2519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9984" y="2809436"/>
            <a:ext cx="1658222" cy="8952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800" b="1" dirty="0">
                <a:solidFill>
                  <a:schemeClr val="tx1"/>
                </a:solidFill>
              </a:rPr>
              <a:t>HTTP Adaptive Player</a:t>
            </a: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228283" y="3812465"/>
            <a:ext cx="138872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Web browser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0721" y="2692178"/>
            <a:ext cx="1318968" cy="24449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52" name="TextBox 10"/>
          <p:cNvSpPr txBox="1">
            <a:spLocks noChangeArrowheads="1"/>
          </p:cNvSpPr>
          <p:nvPr/>
        </p:nvSpPr>
        <p:spPr bwMode="auto">
          <a:xfrm>
            <a:off x="5813289" y="3718976"/>
            <a:ext cx="1501277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4992" y="4211775"/>
            <a:ext cx="204820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992" y="4519181"/>
            <a:ext cx="2048205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55" name="TextBox 13"/>
          <p:cNvSpPr txBox="1">
            <a:spLocks noChangeArrowheads="1"/>
          </p:cNvSpPr>
          <p:nvPr/>
        </p:nvSpPr>
        <p:spPr bwMode="auto">
          <a:xfrm>
            <a:off x="890938" y="4181670"/>
            <a:ext cx="714970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56" name="TextBox 14"/>
          <p:cNvSpPr txBox="1">
            <a:spLocks noChangeArrowheads="1"/>
          </p:cNvSpPr>
          <p:nvPr/>
        </p:nvSpPr>
        <p:spPr bwMode="auto">
          <a:xfrm>
            <a:off x="968618" y="4696653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sp>
        <p:nvSpPr>
          <p:cNvPr id="31757" name="TextBox 15"/>
          <p:cNvSpPr txBox="1">
            <a:spLocks noChangeArrowheads="1"/>
          </p:cNvSpPr>
          <p:nvPr/>
        </p:nvSpPr>
        <p:spPr bwMode="auto">
          <a:xfrm>
            <a:off x="6869098" y="2760313"/>
            <a:ext cx="389983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8347" y="2864895"/>
            <a:ext cx="1299945" cy="873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45822" y="4013706"/>
            <a:ext cx="0" cy="90954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0721" y="4503335"/>
            <a:ext cx="1225436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61" name="TextBox 19"/>
          <p:cNvSpPr txBox="1">
            <a:spLocks noChangeArrowheads="1"/>
          </p:cNvSpPr>
          <p:nvPr/>
        </p:nvSpPr>
        <p:spPr bwMode="auto">
          <a:xfrm>
            <a:off x="6439481" y="4164238"/>
            <a:ext cx="716555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62" name="TextBox 20"/>
          <p:cNvSpPr txBox="1">
            <a:spLocks noChangeArrowheads="1"/>
          </p:cNvSpPr>
          <p:nvPr/>
        </p:nvSpPr>
        <p:spPr bwMode="auto">
          <a:xfrm>
            <a:off x="6540940" y="4674469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51209" y="4188007"/>
            <a:ext cx="132689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585299" y="4932753"/>
            <a:ext cx="4860524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585298" y="3714222"/>
            <a:ext cx="0" cy="12185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>
            <a:off x="4841501" y="2921939"/>
            <a:ext cx="409007" cy="255116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047914" y="2874402"/>
            <a:ext cx="409007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6533014" y="2874402"/>
            <a:ext cx="410592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051084" y="2928278"/>
            <a:ext cx="410592" cy="225008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1774" name="TextBox 32"/>
          <p:cNvSpPr txBox="1">
            <a:spLocks noChangeArrowheads="1"/>
          </p:cNvSpPr>
          <p:nvPr/>
        </p:nvSpPr>
        <p:spPr bwMode="auto">
          <a:xfrm>
            <a:off x="4524441" y="3308573"/>
            <a:ext cx="798990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Cache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04676" y="2818943"/>
            <a:ext cx="1377624" cy="1383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76" name="TextBox 34"/>
          <p:cNvSpPr txBox="1">
            <a:spLocks noChangeArrowheads="1"/>
          </p:cNvSpPr>
          <p:nvPr/>
        </p:nvSpPr>
        <p:spPr bwMode="auto">
          <a:xfrm>
            <a:off x="906791" y="2253252"/>
            <a:ext cx="708629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Client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48400" y="4013706"/>
            <a:ext cx="7187" cy="7868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78" name="TextBox 36"/>
          <p:cNvSpPr txBox="1">
            <a:spLocks noChangeArrowheads="1"/>
          </p:cNvSpPr>
          <p:nvPr/>
        </p:nvSpPr>
        <p:spPr bwMode="auto">
          <a:xfrm>
            <a:off x="7523826" y="3818803"/>
            <a:ext cx="1469572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sp>
        <p:nvSpPr>
          <p:cNvPr id="31779" name="TextBox 37"/>
          <p:cNvSpPr txBox="1">
            <a:spLocks noChangeArrowheads="1"/>
          </p:cNvSpPr>
          <p:nvPr/>
        </p:nvSpPr>
        <p:spPr bwMode="auto">
          <a:xfrm>
            <a:off x="8509881" y="2860142"/>
            <a:ext cx="388399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40" name="Folded Corner 39"/>
          <p:cNvSpPr/>
          <p:nvPr/>
        </p:nvSpPr>
        <p:spPr>
          <a:xfrm>
            <a:off x="7687112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1" name="Folded Corner 40"/>
          <p:cNvSpPr/>
          <p:nvPr/>
        </p:nvSpPr>
        <p:spPr>
          <a:xfrm>
            <a:off x="8173798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905001" y="4800600"/>
            <a:ext cx="4343399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905000" y="3733800"/>
            <a:ext cx="0" cy="1066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olded Corner 46"/>
          <p:cNvSpPr/>
          <p:nvPr/>
        </p:nvSpPr>
        <p:spPr>
          <a:xfrm>
            <a:off x="1295400" y="3305404"/>
            <a:ext cx="1491766" cy="31057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</a:rPr>
              <a:t>HTTP GET A</a:t>
            </a:r>
            <a:r>
              <a:rPr lang="en-US" sz="1050" b="1" dirty="0">
                <a:solidFill>
                  <a:srgbClr val="000000"/>
                </a:solidFill>
              </a:rPr>
              <a:t>1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1788" name="TextBox 50"/>
          <p:cNvSpPr txBox="1">
            <a:spLocks noChangeArrowheads="1"/>
          </p:cNvSpPr>
          <p:nvPr/>
        </p:nvSpPr>
        <p:spPr bwMode="auto">
          <a:xfrm>
            <a:off x="6114496" y="2071028"/>
            <a:ext cx="789479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Server</a:t>
            </a:r>
          </a:p>
        </p:txBody>
      </p:sp>
      <p:sp>
        <p:nvSpPr>
          <p:cNvPr id="49" name="Folded Corner 48"/>
          <p:cNvSpPr/>
          <p:nvPr/>
        </p:nvSpPr>
        <p:spPr>
          <a:xfrm>
            <a:off x="1295400" y="3305404"/>
            <a:ext cx="1364942" cy="31057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HTTP GET A2</a:t>
            </a:r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6" name="Folded Corner 55"/>
          <p:cNvSpPr/>
          <p:nvPr/>
        </p:nvSpPr>
        <p:spPr>
          <a:xfrm>
            <a:off x="6553200" y="2895600"/>
            <a:ext cx="410592" cy="225008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76400" y="1447800"/>
            <a:ext cx="1981200" cy="830997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Manifest:</a:t>
            </a:r>
          </a:p>
          <a:p>
            <a:r>
              <a:rPr lang="en-US" dirty="0" smtClean="0"/>
              <a:t>A1, A2, …</a:t>
            </a:r>
            <a:endParaRPr lang="en-US" dirty="0"/>
          </a:p>
        </p:txBody>
      </p:sp>
      <p:sp>
        <p:nvSpPr>
          <p:cNvPr id="43" name="Folded Corner 42"/>
          <p:cNvSpPr/>
          <p:nvPr/>
        </p:nvSpPr>
        <p:spPr>
          <a:xfrm>
            <a:off x="6019800" y="2590800"/>
            <a:ext cx="990600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Manifest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42277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0185 L -0.00694 0.1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0.15556 L 0.45139 0.1555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805E-6 -0.00023 L 0.00728 0.2725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8 0.27258 L -0.50738 0.2723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3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 0.27235 L -0.50755 -0.0002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0.1555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5556 L 0.46666 0.1555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805E-6 -0.00023 L 0.00728 0.27258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0.27268 L -0.53906 0.27245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906 0.27245 L -0.53906 0.0169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49" grpId="3" animBg="1"/>
      <p:bldP spid="56" grpId="0" animBg="1"/>
      <p:bldP spid="56" grpId="1" animBg="1"/>
      <p:bldP spid="56" grpId="2" animBg="1"/>
      <p:bldP spid="56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CDN architecture</a:t>
            </a:r>
          </a:p>
          <a:p>
            <a:endParaRPr lang="en-US" dirty="0"/>
          </a:p>
          <a:p>
            <a:r>
              <a:rPr lang="en-US" dirty="0" smtClean="0"/>
              <a:t>DNS-based redirection</a:t>
            </a:r>
          </a:p>
          <a:p>
            <a:endParaRPr lang="en-US" dirty="0"/>
          </a:p>
          <a:p>
            <a:r>
              <a:rPr lang="en-US" dirty="0" smtClean="0"/>
              <a:t>EDNS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2196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2907" y="304236"/>
            <a:ext cx="7989903" cy="838236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Adaptive Bitrate with HTTP Streaming </a:t>
            </a:r>
            <a:endParaRPr lang="en-US" sz="3200" dirty="0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2908" y="1676470"/>
            <a:ext cx="7690282" cy="4267236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Encode </a:t>
            </a:r>
            <a:r>
              <a:rPr lang="en-US" sz="2800" dirty="0"/>
              <a:t>video at different </a:t>
            </a:r>
            <a:r>
              <a:rPr lang="en-US" sz="2800" dirty="0" smtClean="0"/>
              <a:t>quality/bitrate levels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Client can adapt by requesting </a:t>
            </a:r>
            <a:r>
              <a:rPr lang="en-US" sz="2800" dirty="0" smtClean="0"/>
              <a:t>chunks at different bitrate levels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Chunks of different </a:t>
            </a:r>
            <a:r>
              <a:rPr lang="en-US" sz="2800" dirty="0" smtClean="0"/>
              <a:t>bitrates </a:t>
            </a:r>
            <a:r>
              <a:rPr lang="en-US" sz="2800" dirty="0"/>
              <a:t>must be </a:t>
            </a:r>
            <a:r>
              <a:rPr lang="en-US" sz="2800" dirty="0" smtClean="0"/>
              <a:t>synchronized</a:t>
            </a:r>
          </a:p>
          <a:p>
            <a:pPr lvl="1">
              <a:defRPr/>
            </a:pPr>
            <a:r>
              <a:rPr lang="en-US" sz="2400" dirty="0" smtClean="0"/>
              <a:t>All </a:t>
            </a:r>
            <a:r>
              <a:rPr lang="en-US" sz="2400" dirty="0"/>
              <a:t>encodings have the same chunk boundaries and all chunks </a:t>
            </a:r>
            <a:r>
              <a:rPr lang="en-US" sz="2400" dirty="0" smtClean="0"/>
              <a:t>can be played independently, </a:t>
            </a:r>
            <a:r>
              <a:rPr lang="en-US" sz="2400" dirty="0"/>
              <a:t>so you can make smooth splices to chunks of higher or lower bit </a:t>
            </a:r>
            <a:r>
              <a:rPr lang="en-US" sz="2400" dirty="0" smtClean="0"/>
              <a:t>rates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8656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HTTP Chunking Protocol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3733378" y="2327728"/>
            <a:ext cx="5321846" cy="2969476"/>
          </a:xfrm>
          <a:prstGeom prst="cloud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4992" y="2635134"/>
            <a:ext cx="2048205" cy="2519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9984" y="2809436"/>
            <a:ext cx="1658222" cy="8952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800" b="1" dirty="0">
                <a:solidFill>
                  <a:schemeClr val="tx1"/>
                </a:solidFill>
              </a:rPr>
              <a:t>HTTP Adaptive Player</a:t>
            </a: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228283" y="3812465"/>
            <a:ext cx="138872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Web browser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0721" y="2692178"/>
            <a:ext cx="1318968" cy="24449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52" name="TextBox 10"/>
          <p:cNvSpPr txBox="1">
            <a:spLocks noChangeArrowheads="1"/>
          </p:cNvSpPr>
          <p:nvPr/>
        </p:nvSpPr>
        <p:spPr bwMode="auto">
          <a:xfrm>
            <a:off x="5813289" y="3718976"/>
            <a:ext cx="1501277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4992" y="4211775"/>
            <a:ext cx="204820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4992" y="4519181"/>
            <a:ext cx="2048205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55" name="TextBox 13"/>
          <p:cNvSpPr txBox="1">
            <a:spLocks noChangeArrowheads="1"/>
          </p:cNvSpPr>
          <p:nvPr/>
        </p:nvSpPr>
        <p:spPr bwMode="auto">
          <a:xfrm>
            <a:off x="890938" y="4181670"/>
            <a:ext cx="714970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56" name="TextBox 14"/>
          <p:cNvSpPr txBox="1">
            <a:spLocks noChangeArrowheads="1"/>
          </p:cNvSpPr>
          <p:nvPr/>
        </p:nvSpPr>
        <p:spPr bwMode="auto">
          <a:xfrm>
            <a:off x="968618" y="4696653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sp>
        <p:nvSpPr>
          <p:cNvPr id="31757" name="TextBox 15"/>
          <p:cNvSpPr txBox="1">
            <a:spLocks noChangeArrowheads="1"/>
          </p:cNvSpPr>
          <p:nvPr/>
        </p:nvSpPr>
        <p:spPr bwMode="auto">
          <a:xfrm>
            <a:off x="6869098" y="2760313"/>
            <a:ext cx="389983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8347" y="2864895"/>
            <a:ext cx="1299945" cy="873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45822" y="4013706"/>
            <a:ext cx="0" cy="90954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0721" y="4503335"/>
            <a:ext cx="1225436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61" name="TextBox 19"/>
          <p:cNvSpPr txBox="1">
            <a:spLocks noChangeArrowheads="1"/>
          </p:cNvSpPr>
          <p:nvPr/>
        </p:nvSpPr>
        <p:spPr bwMode="auto">
          <a:xfrm>
            <a:off x="6439481" y="4164238"/>
            <a:ext cx="716555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HTTP</a:t>
            </a:r>
          </a:p>
        </p:txBody>
      </p:sp>
      <p:sp>
        <p:nvSpPr>
          <p:cNvPr id="31762" name="TextBox 20"/>
          <p:cNvSpPr txBox="1">
            <a:spLocks noChangeArrowheads="1"/>
          </p:cNvSpPr>
          <p:nvPr/>
        </p:nvSpPr>
        <p:spPr bwMode="auto">
          <a:xfrm>
            <a:off x="6540940" y="4674469"/>
            <a:ext cx="589731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TCP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51209" y="4188007"/>
            <a:ext cx="1326895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64" name="TextBox 22"/>
          <p:cNvSpPr txBox="1">
            <a:spLocks noChangeArrowheads="1"/>
          </p:cNvSpPr>
          <p:nvPr/>
        </p:nvSpPr>
        <p:spPr bwMode="auto">
          <a:xfrm>
            <a:off x="6892877" y="3115256"/>
            <a:ext cx="344010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585299" y="4932753"/>
            <a:ext cx="4860524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585298" y="3714222"/>
            <a:ext cx="0" cy="121853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olded Corner 25"/>
          <p:cNvSpPr/>
          <p:nvPr/>
        </p:nvSpPr>
        <p:spPr>
          <a:xfrm>
            <a:off x="4841501" y="2921939"/>
            <a:ext cx="409007" cy="255116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047914" y="2874402"/>
            <a:ext cx="409007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6533014" y="2874402"/>
            <a:ext cx="410592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6047914" y="3235683"/>
            <a:ext cx="409007" cy="483293"/>
          </a:xfrm>
          <a:prstGeom prst="foldedCorner">
            <a:avLst>
              <a:gd name="adj" fmla="val 32814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6533014" y="3235683"/>
            <a:ext cx="410592" cy="483293"/>
          </a:xfrm>
          <a:prstGeom prst="foldedCorner">
            <a:avLst>
              <a:gd name="adj" fmla="val 32814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051084" y="2928278"/>
            <a:ext cx="410592" cy="225008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294896" y="2885495"/>
            <a:ext cx="409007" cy="483292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1774" name="TextBox 32"/>
          <p:cNvSpPr txBox="1">
            <a:spLocks noChangeArrowheads="1"/>
          </p:cNvSpPr>
          <p:nvPr/>
        </p:nvSpPr>
        <p:spPr bwMode="auto">
          <a:xfrm>
            <a:off x="4524441" y="3308573"/>
            <a:ext cx="798990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Cache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04676" y="2818943"/>
            <a:ext cx="1377624" cy="13833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endParaRPr lang="en-US"/>
          </a:p>
        </p:txBody>
      </p:sp>
      <p:sp>
        <p:nvSpPr>
          <p:cNvPr id="31776" name="TextBox 34"/>
          <p:cNvSpPr txBox="1">
            <a:spLocks noChangeArrowheads="1"/>
          </p:cNvSpPr>
          <p:nvPr/>
        </p:nvSpPr>
        <p:spPr bwMode="auto">
          <a:xfrm>
            <a:off x="906791" y="2253252"/>
            <a:ext cx="708629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Client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48400" y="4013706"/>
            <a:ext cx="7187" cy="7868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78" name="TextBox 36"/>
          <p:cNvSpPr txBox="1">
            <a:spLocks noChangeArrowheads="1"/>
          </p:cNvSpPr>
          <p:nvPr/>
        </p:nvSpPr>
        <p:spPr bwMode="auto">
          <a:xfrm>
            <a:off x="7523826" y="3818803"/>
            <a:ext cx="1469572" cy="33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Web server</a:t>
            </a:r>
          </a:p>
        </p:txBody>
      </p:sp>
      <p:sp>
        <p:nvSpPr>
          <p:cNvPr id="31779" name="TextBox 37"/>
          <p:cNvSpPr txBox="1">
            <a:spLocks noChangeArrowheads="1"/>
          </p:cNvSpPr>
          <p:nvPr/>
        </p:nvSpPr>
        <p:spPr bwMode="auto">
          <a:xfrm>
            <a:off x="8509881" y="2860142"/>
            <a:ext cx="388399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31780" name="TextBox 38"/>
          <p:cNvSpPr txBox="1">
            <a:spLocks noChangeArrowheads="1"/>
          </p:cNvSpPr>
          <p:nvPr/>
        </p:nvSpPr>
        <p:spPr bwMode="auto">
          <a:xfrm>
            <a:off x="8532075" y="3215085"/>
            <a:ext cx="344010" cy="33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…</a:t>
            </a:r>
          </a:p>
        </p:txBody>
      </p:sp>
      <p:sp>
        <p:nvSpPr>
          <p:cNvPr id="40" name="Folded Corner 39"/>
          <p:cNvSpPr/>
          <p:nvPr/>
        </p:nvSpPr>
        <p:spPr>
          <a:xfrm>
            <a:off x="7687112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1" name="Folded Corner 40"/>
          <p:cNvSpPr/>
          <p:nvPr/>
        </p:nvSpPr>
        <p:spPr>
          <a:xfrm>
            <a:off x="8173798" y="2974230"/>
            <a:ext cx="409007" cy="25511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A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2" name="Folded Corner 41"/>
          <p:cNvSpPr/>
          <p:nvPr/>
        </p:nvSpPr>
        <p:spPr>
          <a:xfrm>
            <a:off x="7687112" y="3337095"/>
            <a:ext cx="409007" cy="481708"/>
          </a:xfrm>
          <a:prstGeom prst="foldedCorner">
            <a:avLst>
              <a:gd name="adj" fmla="val 3281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1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8173798" y="3337095"/>
            <a:ext cx="409007" cy="481708"/>
          </a:xfrm>
          <a:prstGeom prst="foldedCorner">
            <a:avLst>
              <a:gd name="adj" fmla="val 32814"/>
            </a:avLst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905001" y="4800600"/>
            <a:ext cx="4343399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905000" y="3733800"/>
            <a:ext cx="0" cy="10668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olded Corner 46"/>
          <p:cNvSpPr/>
          <p:nvPr/>
        </p:nvSpPr>
        <p:spPr>
          <a:xfrm>
            <a:off x="1295400" y="3305404"/>
            <a:ext cx="1491766" cy="31057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</a:rPr>
              <a:t>HTTP GET A</a:t>
            </a:r>
            <a:r>
              <a:rPr lang="en-US" sz="1050" b="1" dirty="0">
                <a:solidFill>
                  <a:srgbClr val="000000"/>
                </a:solidFill>
              </a:rPr>
              <a:t>1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1788" name="TextBox 50"/>
          <p:cNvSpPr txBox="1">
            <a:spLocks noChangeArrowheads="1"/>
          </p:cNvSpPr>
          <p:nvPr/>
        </p:nvSpPr>
        <p:spPr bwMode="auto">
          <a:xfrm>
            <a:off x="6114496" y="2071028"/>
            <a:ext cx="789479" cy="3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Server</a:t>
            </a:r>
          </a:p>
        </p:txBody>
      </p:sp>
      <p:sp>
        <p:nvSpPr>
          <p:cNvPr id="48" name="Folded Corner 47"/>
          <p:cNvSpPr/>
          <p:nvPr/>
        </p:nvSpPr>
        <p:spPr>
          <a:xfrm>
            <a:off x="6550453" y="3272129"/>
            <a:ext cx="409007" cy="483292"/>
          </a:xfrm>
          <a:prstGeom prst="foldedCorner">
            <a:avLst>
              <a:gd name="adj" fmla="val 32814"/>
            </a:avLst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</a:rPr>
              <a:t>B</a:t>
            </a:r>
            <a:r>
              <a:rPr lang="en-US" sz="1100" dirty="0">
                <a:solidFill>
                  <a:srgbClr val="000000"/>
                </a:solidFill>
              </a:rPr>
              <a:t>2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9" name="Folded Corner 48"/>
          <p:cNvSpPr/>
          <p:nvPr/>
        </p:nvSpPr>
        <p:spPr>
          <a:xfrm>
            <a:off x="1295400" y="3305404"/>
            <a:ext cx="1364942" cy="310575"/>
          </a:xfrm>
          <a:prstGeom prst="foldedCorner">
            <a:avLst>
              <a:gd name="adj" fmla="val 32814"/>
            </a:avLst>
          </a:prstGeom>
          <a:solidFill>
            <a:srgbClr val="FFFFFF"/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</a:rPr>
              <a:t>HTTP GET B</a:t>
            </a:r>
            <a:r>
              <a:rPr lang="en-US" sz="1000" b="1" dirty="0">
                <a:solidFill>
                  <a:srgbClr val="000000"/>
                </a:solidFill>
              </a:rPr>
              <a:t>2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676400" y="1295400"/>
            <a:ext cx="2438400" cy="120032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Manifest:</a:t>
            </a:r>
          </a:p>
          <a:p>
            <a:r>
              <a:rPr lang="en-US" dirty="0" smtClean="0"/>
              <a:t>LQ: A1, A2, …</a:t>
            </a:r>
          </a:p>
          <a:p>
            <a:r>
              <a:rPr lang="en-US" dirty="0" smtClean="0"/>
              <a:t>HQ: B1, B2, ...</a:t>
            </a:r>
            <a:endParaRPr lang="en-US" dirty="0"/>
          </a:p>
        </p:txBody>
      </p:sp>
      <p:sp>
        <p:nvSpPr>
          <p:cNvPr id="52" name="Folded Corner 51"/>
          <p:cNvSpPr/>
          <p:nvPr/>
        </p:nvSpPr>
        <p:spPr>
          <a:xfrm>
            <a:off x="6019800" y="2590800"/>
            <a:ext cx="990600" cy="255116"/>
          </a:xfrm>
          <a:prstGeom prst="foldedCorner">
            <a:avLst>
              <a:gd name="adj" fmla="val 32814"/>
            </a:avLst>
          </a:prstGeom>
          <a:solidFill>
            <a:schemeClr val="accent6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Manifest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65908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0185 L -0.00694 0.1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0.15556 L 0.45139 0.1555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805E-6 -0.00023 L 0.00728 0.2725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" y="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8 0.27258 L -0.50738 0.2723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3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 0.27235 L -0.50755 -0.0002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3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0.1555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5556 L 0.46666 0.1555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805E-6 8.47615E-7 L -0.00434 0.2049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10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20495 L -0.54954 0.20518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971 0.20495 L -0.55232 0.02339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90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2907" y="304236"/>
            <a:ext cx="7989903" cy="8382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Advantages of HTTP Streaming </a:t>
            </a:r>
            <a:endParaRPr lang="en-US" dirty="0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2908" y="1676470"/>
            <a:ext cx="8452492" cy="4267236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</a:rPr>
              <a:t>Easy to deploy: it's just HTTP!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Work with existing caches/proxies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/Webservers/</a:t>
            </a:r>
            <a:r>
              <a:rPr lang="en-US" sz="2000" dirty="0">
                <a:latin typeface="Arial" charset="0"/>
                <a:ea typeface="ＭＳ Ｐゴシック" charset="0"/>
              </a:rPr>
              <a:t>Firewall </a:t>
            </a:r>
          </a:p>
          <a:p>
            <a:r>
              <a:rPr lang="en-US" sz="2400" dirty="0">
                <a:latin typeface="Arial" charset="0"/>
                <a:ea typeface="ＭＳ Ｐゴシック" charset="0"/>
              </a:rPr>
              <a:t>Fast startup by downloading lowest quality/smallest chunk</a:t>
            </a:r>
          </a:p>
          <a:p>
            <a:r>
              <a:rPr lang="en-US" sz="2400" dirty="0">
                <a:latin typeface="Arial" charset="0"/>
                <a:ea typeface="ＭＳ Ｐゴシック" charset="0"/>
              </a:rPr>
              <a:t>Bitrate switching is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seamless</a:t>
            </a:r>
          </a:p>
          <a:p>
            <a:r>
              <a:rPr lang="en-US" sz="2400" dirty="0" smtClean="0">
                <a:latin typeface="Arial" charset="0"/>
                <a:ea typeface="ＭＳ Ｐゴシック" charset="0"/>
              </a:rPr>
              <a:t>Can switch bitrate and server (even CDN) during playback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400" b="1" dirty="0">
                <a:latin typeface="Arial" charset="0"/>
                <a:ea typeface="ＭＳ Ｐゴシック" charset="0"/>
              </a:rPr>
              <a:t>Tradeoff 1</a:t>
            </a:r>
            <a:r>
              <a:rPr lang="en-US" sz="2400" dirty="0">
                <a:latin typeface="Arial" charset="0"/>
                <a:ea typeface="ＭＳ Ｐゴシック" charset="0"/>
              </a:rPr>
              <a:t>: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fixed chunk </a:t>
            </a:r>
            <a:r>
              <a:rPr lang="en-US" sz="2400" dirty="0">
                <a:latin typeface="Arial" charset="0"/>
                <a:ea typeface="ＭＳ Ｐゴシック" charset="0"/>
              </a:rPr>
              <a:t>length.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Small with respect to the movie size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Large with respect to TCP </a:t>
            </a:r>
          </a:p>
          <a:p>
            <a:pPr lvl="2"/>
            <a:r>
              <a:rPr lang="en-US" sz="2000" dirty="0">
                <a:latin typeface="Arial" charset="0"/>
                <a:ea typeface="ＭＳ Ｐゴシック" charset="0"/>
              </a:rPr>
              <a:t>5-10 seconds of 1Mbps – 3Mbps </a:t>
            </a:r>
            <a:r>
              <a:rPr lang="en-US" sz="2000" dirty="0">
                <a:latin typeface="Arial" charset="0"/>
                <a:ea typeface="ＭＳ Ｐゴシック" charset="0"/>
                <a:sym typeface="Wingdings" charset="0"/>
              </a:rPr>
              <a:t> 0.5MB – 4MB per </a:t>
            </a:r>
            <a:r>
              <a:rPr lang="en-US" sz="2000" dirty="0" smtClean="0">
                <a:latin typeface="Arial" charset="0"/>
                <a:ea typeface="ＭＳ Ｐゴシック" charset="0"/>
                <a:sym typeface="Wingdings" charset="0"/>
              </a:rPr>
              <a:t>chunk</a:t>
            </a:r>
          </a:p>
          <a:p>
            <a:r>
              <a:rPr lang="en-US" sz="2400" b="1" dirty="0">
                <a:latin typeface="Arial" charset="0"/>
                <a:ea typeface="ＭＳ Ｐゴシック" charset="0"/>
              </a:rPr>
              <a:t>Tradeoff </a:t>
            </a:r>
            <a:r>
              <a:rPr lang="en-US" sz="2400" b="1" dirty="0" smtClean="0">
                <a:latin typeface="Arial" charset="0"/>
                <a:ea typeface="ＭＳ Ｐゴシック" charset="0"/>
              </a:rPr>
              <a:t>2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: predetermined bitrate levels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Can only switch between predetermined bitrate levels.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3431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Demystifying Video Delivery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0194" y="1523724"/>
            <a:ext cx="1656300" cy="705373"/>
            <a:chOff x="490194" y="1523724"/>
            <a:chExt cx="1656300" cy="70537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0194" y="1523724"/>
              <a:ext cx="603122" cy="603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130318" y="1641611"/>
              <a:ext cx="1016176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Source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41264" y="1657456"/>
            <a:ext cx="1602736" cy="1301376"/>
            <a:chOff x="7541264" y="1657456"/>
            <a:chExt cx="1602736" cy="1301376"/>
          </a:xfrm>
        </p:grpSpPr>
        <p:pic>
          <p:nvPicPr>
            <p:cNvPr id="52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 l="15604" t="17857" r="17227" b="18829"/>
            <a:stretch>
              <a:fillRect/>
            </a:stretch>
          </p:blipFill>
          <p:spPr bwMode="auto">
            <a:xfrm>
              <a:off x="7621756" y="2038168"/>
              <a:ext cx="1319044" cy="920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7541264" y="1657456"/>
              <a:ext cx="1602736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Screen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57200" y="1868204"/>
            <a:ext cx="6616402" cy="4151596"/>
            <a:chOff x="457200" y="1868204"/>
            <a:chExt cx="6616402" cy="4151596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57200" y="2362200"/>
              <a:ext cx="5715000" cy="3657600"/>
              <a:chOff x="457200" y="2362200"/>
              <a:chExt cx="5715000" cy="3657600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457200" y="2362200"/>
                <a:ext cx="5715000" cy="3657600"/>
              </a:xfrm>
              <a:prstGeom prst="cloud">
                <a:avLst/>
              </a:prstGeom>
              <a:solidFill>
                <a:schemeClr val="bg1">
                  <a:lumMod val="9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514600" y="5410200"/>
                <a:ext cx="1601151" cy="341264"/>
              </a:xfrm>
              <a:prstGeom prst="rect">
                <a:avLst/>
              </a:prstGeom>
              <a:noFill/>
            </p:spPr>
            <p:txBody>
              <a:bodyPr lIns="94124" tIns="47062" rIns="94124" bIns="47062">
                <a:spAutoFit/>
              </a:bodyPr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17375E"/>
                    </a:solidFill>
                    <a:latin typeface="+mj-lt"/>
                  </a:rPr>
                  <a:t>Internet</a:t>
                </a:r>
                <a:endParaRPr lang="en-US" sz="1600" dirty="0">
                  <a:solidFill>
                    <a:srgbClr val="17375E"/>
                  </a:solidFill>
                  <a:latin typeface="+mj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023811" y="2818943"/>
            <a:ext cx="3087174" cy="1760586"/>
            <a:chOff x="5023811" y="2818943"/>
            <a:chExt cx="3087174" cy="1760586"/>
          </a:xfrm>
        </p:grpSpPr>
        <p:sp>
          <p:nvSpPr>
            <p:cNvPr id="6" name="Rounded Rectangle 5"/>
            <p:cNvSpPr/>
            <p:nvPr/>
          </p:nvSpPr>
          <p:spPr>
            <a:xfrm rot="13592353">
              <a:off x="7299516" y="242013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7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04678" y="3112451"/>
              <a:ext cx="1806307" cy="1467078"/>
            </a:xfrm>
            <a:prstGeom prst="rect">
              <a:avLst/>
            </a:prstGeom>
            <a:noFill/>
            <a:ln w="9525">
              <a:solidFill>
                <a:srgbClr val="92D050"/>
              </a:solidFill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60" name="TextBox 59"/>
            <p:cNvSpPr txBox="1"/>
            <p:nvPr/>
          </p:nvSpPr>
          <p:spPr>
            <a:xfrm>
              <a:off x="5023811" y="2818943"/>
              <a:ext cx="1601151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Video Player 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752600" y="34290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</a:rPr>
              <a:t>???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1327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70752" y="4495800"/>
            <a:ext cx="3127709" cy="1676400"/>
            <a:chOff x="2170752" y="4495800"/>
            <a:chExt cx="3127709" cy="1676400"/>
          </a:xfrm>
        </p:grpSpPr>
        <p:sp>
          <p:nvSpPr>
            <p:cNvPr id="64" name="Rounded Rectangle 63"/>
            <p:cNvSpPr/>
            <p:nvPr/>
          </p:nvSpPr>
          <p:spPr>
            <a:xfrm rot="19064369">
              <a:off x="2170752" y="452919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 rot="13592353">
              <a:off x="4642950" y="4543637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2362200" y="4495800"/>
              <a:ext cx="2057400" cy="1676400"/>
            </a:xfrm>
            <a:prstGeom prst="cloud">
              <a:avLst/>
            </a:prstGeom>
            <a:solidFill>
              <a:schemeClr val="bg1">
                <a:lumMod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14600" y="5410200"/>
              <a:ext cx="1601151" cy="341264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 smtClean="0">
                  <a:solidFill>
                    <a:srgbClr val="17375E"/>
                  </a:solidFill>
                  <a:latin typeface="+mj-lt"/>
                </a:rPr>
                <a:t>Internet</a:t>
              </a:r>
              <a:endParaRPr lang="en-US" sz="1600" dirty="0">
                <a:solidFill>
                  <a:srgbClr val="17375E"/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38400" y="4639270"/>
              <a:ext cx="1752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 smtClean="0">
                  <a:solidFill>
                    <a:srgbClr val="000000"/>
                  </a:solidFill>
                </a:rPr>
                <a:t>???</a:t>
              </a:r>
              <a:endParaRPr lang="en-US" sz="5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Demystifying Video Delivery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8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9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5248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Demystifying Video Delivery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11" name="Rounded Rectangle 10"/>
          <p:cNvSpPr/>
          <p:nvPr/>
        </p:nvSpPr>
        <p:spPr>
          <a:xfrm rot="3063608">
            <a:off x="1557892" y="5101500"/>
            <a:ext cx="1453046" cy="443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963255" y="3891130"/>
            <a:ext cx="1602736" cy="1079928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Content Delivery Networks (CDN)</a:t>
            </a:r>
          </a:p>
        </p:txBody>
      </p:sp>
      <p:sp>
        <p:nvSpPr>
          <p:cNvPr id="25" name="Rounded Rectangle 24"/>
          <p:cNvSpPr/>
          <p:nvPr/>
        </p:nvSpPr>
        <p:spPr>
          <a:xfrm rot="15410550">
            <a:off x="4628288" y="4434110"/>
            <a:ext cx="45953" cy="1287262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 rot="17582836" flipH="1">
            <a:off x="3990022" y="6345431"/>
            <a:ext cx="61799" cy="366203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 rot="17582836" flipH="1">
            <a:off x="4426771" y="5745672"/>
            <a:ext cx="61799" cy="367789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05784" y="6467628"/>
            <a:ext cx="536034" cy="36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65991" y="5922375"/>
            <a:ext cx="536034" cy="36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9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8759" y="5650805"/>
            <a:ext cx="1440731" cy="6147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0365" y="5055935"/>
            <a:ext cx="1980894" cy="660298"/>
          </a:xfrm>
          <a:prstGeom prst="rect">
            <a:avLst/>
          </a:prstGeom>
        </p:spPr>
      </p:pic>
      <p:sp>
        <p:nvSpPr>
          <p:cNvPr id="61" name="Rounded Rectangle 60"/>
          <p:cNvSpPr/>
          <p:nvPr/>
        </p:nvSpPr>
        <p:spPr>
          <a:xfrm rot="2438564">
            <a:off x="1724847" y="4811192"/>
            <a:ext cx="985369" cy="4571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8125" y="6197583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8225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Background/Terminology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Client-server protocol: HTTP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hunking</a:t>
            </a:r>
          </a:p>
          <a:p>
            <a:endParaRPr lang="en-US" dirty="0"/>
          </a:p>
          <a:p>
            <a:r>
              <a:rPr lang="en-US" dirty="0" smtClean="0"/>
              <a:t>Video quality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66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/>
          <p:nvPr/>
        </p:nvCxnSpPr>
        <p:spPr bwMode="auto">
          <a:xfrm flipV="1">
            <a:off x="5638800" y="3429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What’s wrong with this picture?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2262221" y="4205437"/>
            <a:ext cx="3032675" cy="2612020"/>
            <a:chOff x="2262221" y="4205437"/>
            <a:chExt cx="3032675" cy="2612020"/>
          </a:xfrm>
        </p:grpSpPr>
        <p:sp>
          <p:nvSpPr>
            <p:cNvPr id="11" name="Rounded Rectangle 10"/>
            <p:cNvSpPr/>
            <p:nvPr/>
          </p:nvSpPr>
          <p:spPr>
            <a:xfrm rot="3063608">
              <a:off x="1557892" y="5101500"/>
              <a:ext cx="1453046" cy="4438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91206" y="4205437"/>
              <a:ext cx="1602736" cy="1079928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Content Delivery Networks (CDN)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 rot="15410550">
              <a:off x="4628288" y="4434110"/>
              <a:ext cx="45953" cy="1287262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 rot="17582836" flipH="1">
              <a:off x="3774609" y="6331841"/>
              <a:ext cx="61799" cy="366203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0261" name="Group 84"/>
            <p:cNvGrpSpPr>
              <a:grpSpLocks/>
            </p:cNvGrpSpPr>
            <p:nvPr/>
          </p:nvGrpSpPr>
          <p:grpSpPr bwMode="auto">
            <a:xfrm rot="-4978940">
              <a:off x="2551940" y="4874600"/>
              <a:ext cx="1741438" cy="1372868"/>
              <a:chOff x="3491345" y="2923308"/>
              <a:chExt cx="1574801" cy="99752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837101" y="3388824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022151" y="2919049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25211" y="3415411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62049" y="3173177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487987" y="3597460"/>
                <a:ext cx="83110" cy="74873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56789" y="3842920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69634" y="3731823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982636" y="3449556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9" idx="4"/>
                <a:endCxn id="28" idx="7"/>
              </p:cNvCxnSpPr>
              <p:nvPr/>
            </p:nvCxnSpPr>
            <p:spPr>
              <a:xfrm rot="5400000">
                <a:off x="3784612" y="3118589"/>
                <a:ext cx="403158" cy="15189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5"/>
                <a:endCxn id="30" idx="1"/>
              </p:cNvCxnSpPr>
              <p:nvPr/>
            </p:nvCxnSpPr>
            <p:spPr>
              <a:xfrm rot="16200000" flipH="1">
                <a:off x="3943055" y="3128575"/>
                <a:ext cx="441170" cy="14902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9" idx="6"/>
                <a:endCxn id="31" idx="2"/>
              </p:cNvCxnSpPr>
              <p:nvPr/>
            </p:nvCxnSpPr>
            <p:spPr>
              <a:xfrm>
                <a:off x="4105436" y="2960070"/>
                <a:ext cx="461407" cy="24995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8" idx="2"/>
                <a:endCxn id="32" idx="7"/>
              </p:cNvCxnSpPr>
              <p:nvPr/>
            </p:nvCxnSpPr>
            <p:spPr>
              <a:xfrm rot="10800000" flipV="1">
                <a:off x="3563480" y="3426343"/>
                <a:ext cx="279423" cy="18660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0" idx="3"/>
                <a:endCxn id="33" idx="0"/>
              </p:cNvCxnSpPr>
              <p:nvPr/>
            </p:nvCxnSpPr>
            <p:spPr>
              <a:xfrm rot="5400000">
                <a:off x="3988215" y="3592722"/>
                <a:ext cx="366298" cy="14186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4"/>
                <a:endCxn id="34" idx="0"/>
              </p:cNvCxnSpPr>
              <p:nvPr/>
            </p:nvCxnSpPr>
            <p:spPr>
              <a:xfrm rot="16200000" flipH="1">
                <a:off x="4374084" y="3485725"/>
                <a:ext cx="484942" cy="429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5" idx="2"/>
                <a:endCxn id="31" idx="5"/>
              </p:cNvCxnSpPr>
              <p:nvPr/>
            </p:nvCxnSpPr>
            <p:spPr>
              <a:xfrm rot="10800000">
                <a:off x="4638900" y="3231027"/>
                <a:ext cx="345338" cy="25111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3"/>
                <a:endCxn id="30" idx="6"/>
              </p:cNvCxnSpPr>
              <p:nvPr/>
            </p:nvCxnSpPr>
            <p:spPr>
              <a:xfrm rot="5400000">
                <a:off x="4338711" y="3207771"/>
                <a:ext cx="218857" cy="26509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2"/>
                <a:endCxn id="28" idx="6"/>
              </p:cNvCxnSpPr>
              <p:nvPr/>
            </p:nvCxnSpPr>
            <p:spPr>
              <a:xfrm rot="10800000">
                <a:off x="3930770" y="3424100"/>
                <a:ext cx="305217" cy="2764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28" idx="5"/>
                <a:endCxn id="33" idx="1"/>
              </p:cNvCxnSpPr>
              <p:nvPr/>
            </p:nvCxnSpPr>
            <p:spPr>
              <a:xfrm rot="16200000" flipH="1">
                <a:off x="3790339" y="3575711"/>
                <a:ext cx="404310" cy="15905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0" idx="5"/>
                <a:endCxn id="34" idx="1"/>
              </p:cNvCxnSpPr>
              <p:nvPr/>
            </p:nvCxnSpPr>
            <p:spPr>
              <a:xfrm rot="16200000" flipH="1">
                <a:off x="4309936" y="3465547"/>
                <a:ext cx="261476" cy="28372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0" idx="6"/>
                <a:endCxn id="35" idx="2"/>
              </p:cNvCxnSpPr>
              <p:nvPr/>
            </p:nvCxnSpPr>
            <p:spPr>
              <a:xfrm>
                <a:off x="4313908" y="3454079"/>
                <a:ext cx="669182" cy="3225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0" idx="3"/>
                <a:endCxn id="32" idx="7"/>
              </p:cNvCxnSpPr>
              <p:nvPr/>
            </p:nvCxnSpPr>
            <p:spPr>
              <a:xfrm rot="5400000">
                <a:off x="3830543" y="3204404"/>
                <a:ext cx="132467" cy="67921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 rot="17582836" flipH="1">
              <a:off x="4211358" y="5732082"/>
              <a:ext cx="61799" cy="367789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90371" y="6454038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0578" y="5908785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9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762000" y="2209800"/>
            <a:ext cx="457200" cy="5334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1524000" y="3200400"/>
            <a:ext cx="152400" cy="685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24" idx="2"/>
          </p:cNvCxnSpPr>
          <p:nvPr/>
        </p:nvCxnSpPr>
        <p:spPr bwMode="auto">
          <a:xfrm>
            <a:off x="1818954" y="4754629"/>
            <a:ext cx="619446" cy="88417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3962400" y="5257800"/>
            <a:ext cx="1066800" cy="304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V="1">
            <a:off x="6629400" y="2286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 rot="20014257">
            <a:off x="438710" y="2717043"/>
            <a:ext cx="83820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</a:rPr>
              <a:t>No Feedback!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5317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/>
          <p:nvPr/>
        </p:nvCxnSpPr>
        <p:spPr bwMode="auto">
          <a:xfrm flipV="1">
            <a:off x="5638800" y="3429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cs typeface="Helvetica Neue UltraLight"/>
              </a:rPr>
              <a:t>Closing the Loop with Quality Analytics</a:t>
            </a: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2262221" y="4205437"/>
            <a:ext cx="3032675" cy="2612020"/>
            <a:chOff x="2262221" y="4205437"/>
            <a:chExt cx="3032675" cy="2612020"/>
          </a:xfrm>
        </p:grpSpPr>
        <p:sp>
          <p:nvSpPr>
            <p:cNvPr id="11" name="Rounded Rectangle 10"/>
            <p:cNvSpPr/>
            <p:nvPr/>
          </p:nvSpPr>
          <p:spPr>
            <a:xfrm rot="3063608">
              <a:off x="1557892" y="5101500"/>
              <a:ext cx="1453046" cy="4438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91206" y="4205437"/>
              <a:ext cx="1602736" cy="1079928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Content Delivery Networks (CDN)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 rot="15410550">
              <a:off x="4628288" y="4434110"/>
              <a:ext cx="45953" cy="1287262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 rot="17582836" flipH="1">
              <a:off x="3774609" y="6331841"/>
              <a:ext cx="61799" cy="366203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0261" name="Group 84"/>
            <p:cNvGrpSpPr>
              <a:grpSpLocks/>
            </p:cNvGrpSpPr>
            <p:nvPr/>
          </p:nvGrpSpPr>
          <p:grpSpPr bwMode="auto">
            <a:xfrm rot="-4978940">
              <a:off x="2551940" y="4874600"/>
              <a:ext cx="1741438" cy="1372868"/>
              <a:chOff x="3491345" y="2923308"/>
              <a:chExt cx="1574801" cy="99752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837101" y="3388824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022151" y="2919049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25211" y="3415411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62049" y="3173177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487987" y="3597460"/>
                <a:ext cx="83110" cy="74873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56789" y="3842920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69634" y="3731823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982636" y="3449556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9" idx="4"/>
                <a:endCxn id="28" idx="7"/>
              </p:cNvCxnSpPr>
              <p:nvPr/>
            </p:nvCxnSpPr>
            <p:spPr>
              <a:xfrm rot="5400000">
                <a:off x="3784612" y="3118589"/>
                <a:ext cx="403158" cy="15189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5"/>
                <a:endCxn id="30" idx="1"/>
              </p:cNvCxnSpPr>
              <p:nvPr/>
            </p:nvCxnSpPr>
            <p:spPr>
              <a:xfrm rot="16200000" flipH="1">
                <a:off x="3943055" y="3128575"/>
                <a:ext cx="441170" cy="14902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9" idx="6"/>
                <a:endCxn id="31" idx="2"/>
              </p:cNvCxnSpPr>
              <p:nvPr/>
            </p:nvCxnSpPr>
            <p:spPr>
              <a:xfrm>
                <a:off x="4105436" y="2960070"/>
                <a:ext cx="461407" cy="24995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8" idx="2"/>
                <a:endCxn id="32" idx="7"/>
              </p:cNvCxnSpPr>
              <p:nvPr/>
            </p:nvCxnSpPr>
            <p:spPr>
              <a:xfrm rot="10800000" flipV="1">
                <a:off x="3563480" y="3426343"/>
                <a:ext cx="279423" cy="18660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0" idx="3"/>
                <a:endCxn id="33" idx="0"/>
              </p:cNvCxnSpPr>
              <p:nvPr/>
            </p:nvCxnSpPr>
            <p:spPr>
              <a:xfrm rot="5400000">
                <a:off x="3988215" y="3592722"/>
                <a:ext cx="366298" cy="14186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4"/>
                <a:endCxn id="34" idx="0"/>
              </p:cNvCxnSpPr>
              <p:nvPr/>
            </p:nvCxnSpPr>
            <p:spPr>
              <a:xfrm rot="16200000" flipH="1">
                <a:off x="4374084" y="3485725"/>
                <a:ext cx="484942" cy="429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5" idx="2"/>
                <a:endCxn id="31" idx="5"/>
              </p:cNvCxnSpPr>
              <p:nvPr/>
            </p:nvCxnSpPr>
            <p:spPr>
              <a:xfrm rot="10800000">
                <a:off x="4638900" y="3231027"/>
                <a:ext cx="345338" cy="25111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3"/>
                <a:endCxn id="30" idx="6"/>
              </p:cNvCxnSpPr>
              <p:nvPr/>
            </p:nvCxnSpPr>
            <p:spPr>
              <a:xfrm rot="5400000">
                <a:off x="4338711" y="3207771"/>
                <a:ext cx="218857" cy="26509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2"/>
                <a:endCxn id="28" idx="6"/>
              </p:cNvCxnSpPr>
              <p:nvPr/>
            </p:nvCxnSpPr>
            <p:spPr>
              <a:xfrm rot="10800000">
                <a:off x="3930770" y="3424100"/>
                <a:ext cx="305217" cy="2764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28" idx="5"/>
                <a:endCxn id="33" idx="1"/>
              </p:cNvCxnSpPr>
              <p:nvPr/>
            </p:nvCxnSpPr>
            <p:spPr>
              <a:xfrm rot="16200000" flipH="1">
                <a:off x="3790339" y="3575711"/>
                <a:ext cx="404310" cy="15905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0" idx="5"/>
                <a:endCxn id="34" idx="1"/>
              </p:cNvCxnSpPr>
              <p:nvPr/>
            </p:nvCxnSpPr>
            <p:spPr>
              <a:xfrm rot="16200000" flipH="1">
                <a:off x="4309936" y="3465547"/>
                <a:ext cx="261476" cy="28372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0" idx="6"/>
                <a:endCxn id="35" idx="2"/>
              </p:cNvCxnSpPr>
              <p:nvPr/>
            </p:nvCxnSpPr>
            <p:spPr>
              <a:xfrm>
                <a:off x="4313908" y="3454079"/>
                <a:ext cx="669182" cy="3225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0" idx="3"/>
                <a:endCxn id="32" idx="7"/>
              </p:cNvCxnSpPr>
              <p:nvPr/>
            </p:nvCxnSpPr>
            <p:spPr>
              <a:xfrm rot="5400000">
                <a:off x="3830543" y="3204404"/>
                <a:ext cx="132467" cy="67921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 rot="17582836" flipH="1">
              <a:off x="4211358" y="5732082"/>
              <a:ext cx="61799" cy="367789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90371" y="6454038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0578" y="5908785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9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762000" y="2209800"/>
            <a:ext cx="457200" cy="5334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1524000" y="3200400"/>
            <a:ext cx="152400" cy="685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24" idx="2"/>
          </p:cNvCxnSpPr>
          <p:nvPr/>
        </p:nvCxnSpPr>
        <p:spPr bwMode="auto">
          <a:xfrm>
            <a:off x="1818954" y="4754629"/>
            <a:ext cx="619446" cy="88417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3962400" y="5257800"/>
            <a:ext cx="1066800" cy="304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V="1">
            <a:off x="6629400" y="2286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981200" y="1600200"/>
            <a:ext cx="5410200" cy="2605237"/>
            <a:chOff x="1981200" y="1600200"/>
            <a:chExt cx="5410200" cy="2605237"/>
          </a:xfrm>
        </p:grpSpPr>
        <p:cxnSp>
          <p:nvCxnSpPr>
            <p:cNvPr id="71" name="Straight Arrow Connector 70"/>
            <p:cNvCxnSpPr/>
            <p:nvPr/>
          </p:nvCxnSpPr>
          <p:spPr bwMode="auto">
            <a:xfrm flipH="1" flipV="1">
              <a:off x="5791200" y="1905000"/>
              <a:ext cx="1600200" cy="1524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3657600" y="1600200"/>
              <a:ext cx="2133600" cy="461665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Content Broker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 flipH="1" flipV="1">
              <a:off x="1981200" y="1828800"/>
              <a:ext cx="1600200" cy="762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7" name="Straight Arrow Connector 66"/>
            <p:cNvCxnSpPr>
              <a:stCxn id="69" idx="2"/>
              <a:endCxn id="19" idx="0"/>
            </p:cNvCxnSpPr>
            <p:nvPr/>
          </p:nvCxnSpPr>
          <p:spPr bwMode="auto">
            <a:xfrm flipH="1">
              <a:off x="3992574" y="2061865"/>
              <a:ext cx="731826" cy="2143572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endCxn id="17" idx="3"/>
            </p:cNvCxnSpPr>
            <p:nvPr/>
          </p:nvCxnSpPr>
          <p:spPr bwMode="auto">
            <a:xfrm flipH="1">
              <a:off x="3031090" y="2057400"/>
              <a:ext cx="1392481" cy="1465203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4" name="Rectangular Callout 63"/>
          <p:cNvSpPr/>
          <p:nvPr/>
        </p:nvSpPr>
        <p:spPr bwMode="auto">
          <a:xfrm>
            <a:off x="2497438" y="3057889"/>
            <a:ext cx="6443361" cy="830997"/>
          </a:xfrm>
          <a:prstGeom prst="wedgeRectCallout">
            <a:avLst>
              <a:gd name="adj1" fmla="val 21043"/>
              <a:gd name="adj2" fmla="val -12698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Why feedback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 from 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clients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Only client can measure video quality accurately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52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/>
          <p:cNvCxnSpPr/>
          <p:nvPr/>
        </p:nvCxnSpPr>
        <p:spPr bwMode="auto">
          <a:xfrm flipV="1">
            <a:off x="5638800" y="3429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Closing the Loop with Quality Analytics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2262221" y="4205437"/>
            <a:ext cx="3032675" cy="2612020"/>
            <a:chOff x="2262221" y="4205437"/>
            <a:chExt cx="3032675" cy="2612020"/>
          </a:xfrm>
        </p:grpSpPr>
        <p:sp>
          <p:nvSpPr>
            <p:cNvPr id="11" name="Rounded Rectangle 10"/>
            <p:cNvSpPr/>
            <p:nvPr/>
          </p:nvSpPr>
          <p:spPr>
            <a:xfrm rot="3063608">
              <a:off x="1557892" y="5101500"/>
              <a:ext cx="1453046" cy="4438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91206" y="4205437"/>
              <a:ext cx="1602736" cy="1079928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Content Delivery Networks (CDN)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 rot="15410550">
              <a:off x="4628288" y="4434110"/>
              <a:ext cx="45953" cy="1287262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 rot="17582836" flipH="1">
              <a:off x="3774609" y="6331841"/>
              <a:ext cx="61799" cy="366203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0261" name="Group 84"/>
            <p:cNvGrpSpPr>
              <a:grpSpLocks/>
            </p:cNvGrpSpPr>
            <p:nvPr/>
          </p:nvGrpSpPr>
          <p:grpSpPr bwMode="auto">
            <a:xfrm rot="-4978940">
              <a:off x="2551940" y="4874600"/>
              <a:ext cx="1741438" cy="1372868"/>
              <a:chOff x="3491345" y="2923308"/>
              <a:chExt cx="1574801" cy="99752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837101" y="3388824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022151" y="2919049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25211" y="3415411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62049" y="3173177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487987" y="3597460"/>
                <a:ext cx="83110" cy="74873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56789" y="3842920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69634" y="3731823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982636" y="3449556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9" idx="4"/>
                <a:endCxn id="28" idx="7"/>
              </p:cNvCxnSpPr>
              <p:nvPr/>
            </p:nvCxnSpPr>
            <p:spPr>
              <a:xfrm rot="5400000">
                <a:off x="3784612" y="3118589"/>
                <a:ext cx="403158" cy="15189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5"/>
                <a:endCxn id="30" idx="1"/>
              </p:cNvCxnSpPr>
              <p:nvPr/>
            </p:nvCxnSpPr>
            <p:spPr>
              <a:xfrm rot="16200000" flipH="1">
                <a:off x="3943055" y="3128575"/>
                <a:ext cx="441170" cy="14902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9" idx="6"/>
                <a:endCxn id="31" idx="2"/>
              </p:cNvCxnSpPr>
              <p:nvPr/>
            </p:nvCxnSpPr>
            <p:spPr>
              <a:xfrm>
                <a:off x="4105436" y="2960070"/>
                <a:ext cx="461407" cy="24995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8" idx="2"/>
                <a:endCxn id="32" idx="7"/>
              </p:cNvCxnSpPr>
              <p:nvPr/>
            </p:nvCxnSpPr>
            <p:spPr>
              <a:xfrm rot="10800000" flipV="1">
                <a:off x="3563480" y="3426343"/>
                <a:ext cx="279423" cy="18660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0" idx="3"/>
                <a:endCxn id="33" idx="0"/>
              </p:cNvCxnSpPr>
              <p:nvPr/>
            </p:nvCxnSpPr>
            <p:spPr>
              <a:xfrm rot="5400000">
                <a:off x="3988215" y="3592722"/>
                <a:ext cx="366298" cy="14186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4"/>
                <a:endCxn id="34" idx="0"/>
              </p:cNvCxnSpPr>
              <p:nvPr/>
            </p:nvCxnSpPr>
            <p:spPr>
              <a:xfrm rot="16200000" flipH="1">
                <a:off x="4374084" y="3485725"/>
                <a:ext cx="484942" cy="429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5" idx="2"/>
                <a:endCxn id="31" idx="5"/>
              </p:cNvCxnSpPr>
              <p:nvPr/>
            </p:nvCxnSpPr>
            <p:spPr>
              <a:xfrm rot="10800000">
                <a:off x="4638900" y="3231027"/>
                <a:ext cx="345338" cy="25111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3"/>
                <a:endCxn id="30" idx="6"/>
              </p:cNvCxnSpPr>
              <p:nvPr/>
            </p:nvCxnSpPr>
            <p:spPr>
              <a:xfrm rot="5400000">
                <a:off x="4338711" y="3207771"/>
                <a:ext cx="218857" cy="26509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2"/>
                <a:endCxn id="28" idx="6"/>
              </p:cNvCxnSpPr>
              <p:nvPr/>
            </p:nvCxnSpPr>
            <p:spPr>
              <a:xfrm rot="10800000">
                <a:off x="3930770" y="3424100"/>
                <a:ext cx="305217" cy="2764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28" idx="5"/>
                <a:endCxn id="33" idx="1"/>
              </p:cNvCxnSpPr>
              <p:nvPr/>
            </p:nvCxnSpPr>
            <p:spPr>
              <a:xfrm rot="16200000" flipH="1">
                <a:off x="3790339" y="3575711"/>
                <a:ext cx="404310" cy="15905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0" idx="5"/>
                <a:endCxn id="34" idx="1"/>
              </p:cNvCxnSpPr>
              <p:nvPr/>
            </p:nvCxnSpPr>
            <p:spPr>
              <a:xfrm rot="16200000" flipH="1">
                <a:off x="4309936" y="3465547"/>
                <a:ext cx="261476" cy="28372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0" idx="6"/>
                <a:endCxn id="35" idx="2"/>
              </p:cNvCxnSpPr>
              <p:nvPr/>
            </p:nvCxnSpPr>
            <p:spPr>
              <a:xfrm>
                <a:off x="4313908" y="3454079"/>
                <a:ext cx="669182" cy="3225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0" idx="3"/>
                <a:endCxn id="32" idx="7"/>
              </p:cNvCxnSpPr>
              <p:nvPr/>
            </p:nvCxnSpPr>
            <p:spPr>
              <a:xfrm rot="5400000">
                <a:off x="3830543" y="3204404"/>
                <a:ext cx="132467" cy="67921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 rot="17582836" flipH="1">
              <a:off x="4211358" y="5732082"/>
              <a:ext cx="61799" cy="367789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90371" y="6454038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0578" y="5908785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9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762000" y="2209800"/>
            <a:ext cx="457200" cy="5334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1524000" y="3200400"/>
            <a:ext cx="152400" cy="685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24" idx="2"/>
          </p:cNvCxnSpPr>
          <p:nvPr/>
        </p:nvCxnSpPr>
        <p:spPr bwMode="auto">
          <a:xfrm>
            <a:off x="1818954" y="4754629"/>
            <a:ext cx="619446" cy="88417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3962400" y="5257800"/>
            <a:ext cx="1066800" cy="304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V="1">
            <a:off x="6629400" y="2286000"/>
            <a:ext cx="914400" cy="762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1981200" y="1828800"/>
            <a:ext cx="5410200" cy="2376637"/>
            <a:chOff x="1981200" y="1828800"/>
            <a:chExt cx="5410200" cy="2376637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 flipH="1" flipV="1">
              <a:off x="5791200" y="1905000"/>
              <a:ext cx="1600200" cy="1524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flipH="1" flipV="1">
              <a:off x="1981200" y="1828800"/>
              <a:ext cx="1600200" cy="762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3992574" y="2061865"/>
              <a:ext cx="731826" cy="2143572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 flipH="1">
              <a:off x="3031090" y="2057400"/>
              <a:ext cx="1392481" cy="1465203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75" name="Picture 74" descr="138563361961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1699260"/>
            <a:ext cx="2209800" cy="30937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57188" y="6186488"/>
            <a:ext cx="3505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www.conviva.com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0261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(Quick 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Stateless request/response protocol</a:t>
            </a:r>
          </a:p>
          <a:p>
            <a:endParaRPr lang="en-US" dirty="0" smtClean="0"/>
          </a:p>
          <a:p>
            <a:r>
              <a:rPr lang="en-US" dirty="0" smtClean="0"/>
              <a:t>Completely TCP-based</a:t>
            </a:r>
          </a:p>
          <a:p>
            <a:endParaRPr lang="en-US" dirty="0"/>
          </a:p>
          <a:p>
            <a:r>
              <a:rPr lang="en-US" dirty="0" smtClean="0"/>
              <a:t>Fetching URL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www.mnit.ac.in/index.html</a:t>
            </a:r>
            <a:endParaRPr lang="en-US" dirty="0" smtClean="0"/>
          </a:p>
          <a:p>
            <a:pPr lvl="1"/>
            <a:r>
              <a:rPr lang="en-US" dirty="0" smtClean="0"/>
              <a:t>Resolve DNS of </a:t>
            </a:r>
            <a:r>
              <a:rPr lang="en-US" dirty="0" smtClean="0">
                <a:hlinkClick r:id="rId4"/>
              </a:rPr>
              <a:t>www.mnit.ac</a:t>
            </a:r>
            <a:endParaRPr lang="en-US" dirty="0" smtClean="0"/>
          </a:p>
          <a:p>
            <a:pPr lvl="1"/>
            <a:r>
              <a:rPr lang="en-US" dirty="0" smtClean="0"/>
              <a:t>Setup TCP</a:t>
            </a:r>
          </a:p>
          <a:p>
            <a:pPr lvl="1"/>
            <a:r>
              <a:rPr lang="en-US" dirty="0" smtClean="0"/>
              <a:t>Send HTTP request: </a:t>
            </a:r>
            <a:r>
              <a:rPr lang="en-US" smtClean="0"/>
              <a:t>GET </a:t>
            </a:r>
            <a:r>
              <a:rPr lang="en-US" smtClean="0"/>
              <a:t>/index.html</a:t>
            </a:r>
            <a:endParaRPr lang="en-US" dirty="0" smtClean="0"/>
          </a:p>
          <a:p>
            <a:pPr lvl="1"/>
            <a:r>
              <a:rPr lang="en-US" dirty="0" smtClean="0"/>
              <a:t>Wait for HTTP response, execute embedded code</a:t>
            </a:r>
          </a:p>
          <a:p>
            <a:endParaRPr lang="en-US" dirty="0" smtClean="0"/>
          </a:p>
          <a:p>
            <a:r>
              <a:rPr lang="en-US" dirty="0" smtClean="0"/>
              <a:t>Most content is cacheable (for some TTL)</a:t>
            </a:r>
          </a:p>
          <a:p>
            <a:pPr lvl="1"/>
            <a:r>
              <a:rPr lang="en-US" dirty="0" smtClean="0"/>
              <a:t>Dynamic content, Live videos, </a:t>
            </a:r>
            <a:r>
              <a:rPr lang="en-US" dirty="0" err="1" smtClean="0"/>
              <a:t>etc</a:t>
            </a:r>
            <a:r>
              <a:rPr lang="en-US" dirty="0" smtClean="0"/>
              <a:t> are not cacheable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67199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458200" cy="990600"/>
          </a:xfrm>
        </p:spPr>
        <p:txBody>
          <a:bodyPr/>
          <a:lstStyle/>
          <a:p>
            <a:r>
              <a:rPr lang="en-US" sz="2800" dirty="0" smtClean="0"/>
              <a:t>Why Quality Analytics is Challenging? (1)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Spatial Diversity of Performance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19" y="1295400"/>
            <a:ext cx="5452762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62000" y="5029200"/>
            <a:ext cx="7848600" cy="5232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Performance of CDNs have large </a:t>
            </a:r>
            <a:r>
              <a:rPr lang="en-US" sz="2800" b="1" i="1" dirty="0" smtClean="0">
                <a:solidFill>
                  <a:schemeClr val="bg1">
                    <a:lumMod val="10000"/>
                  </a:schemeClr>
                </a:solidFill>
              </a:rPr>
              <a:t>spatial</a:t>
            </a:r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 diversity.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47712" y="5943600"/>
            <a:ext cx="7848600" cy="5232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Need to choose CDN (servers) for different clients.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2798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458200" cy="990600"/>
          </a:xfrm>
        </p:spPr>
        <p:txBody>
          <a:bodyPr/>
          <a:lstStyle/>
          <a:p>
            <a:r>
              <a:rPr lang="en-US" sz="2800" dirty="0"/>
              <a:t>Why Quality Analytics is Challenging? </a:t>
            </a:r>
            <a:r>
              <a:rPr lang="en-US" sz="2800" dirty="0" smtClean="0"/>
              <a:t>(2)</a:t>
            </a:r>
            <a:br>
              <a:rPr lang="en-US" sz="2800" dirty="0" smtClean="0"/>
            </a:br>
            <a:r>
              <a:rPr lang="en-US" i="1" dirty="0" smtClean="0"/>
              <a:t>Temporal Diversity of Performance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63008"/>
            <a:ext cx="5334000" cy="35137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62000" y="5029200"/>
            <a:ext cx="8153400" cy="5232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Performance of CDNs have large </a:t>
            </a:r>
            <a:r>
              <a:rPr lang="en-US" sz="2800" b="1" i="1" dirty="0" smtClean="0">
                <a:solidFill>
                  <a:schemeClr val="bg1">
                    <a:lumMod val="10000"/>
                  </a:schemeClr>
                </a:solidFill>
              </a:rPr>
              <a:t>temporal</a:t>
            </a:r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 variance.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364456" y="5943600"/>
            <a:ext cx="6948488" cy="5232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Need to choose CDN (servers) </a:t>
            </a:r>
            <a:r>
              <a:rPr lang="en-US" sz="2800" b="1" i="1" dirty="0" smtClean="0">
                <a:solidFill>
                  <a:schemeClr val="bg1">
                    <a:lumMod val="10000"/>
                  </a:schemeClr>
                </a:solidFill>
              </a:rPr>
              <a:t>dynamically</a:t>
            </a:r>
            <a:r>
              <a:rPr lang="en-US" sz="2800" b="1" dirty="0" smtClean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US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6399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Conviva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5" name="Content Placeholder 4" descr="conviva-diagram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467" r="-1746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A10F1-F00B-7C4B-9223-27E1E329649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152400" y="3505200"/>
            <a:ext cx="8763000" cy="11811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latin typeface="Times New Roman" charset="0"/>
              </a:rPr>
              <a:t>How to scale up?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</a:rPr>
              <a:t>C3: Internet-Scale Control Platform for Video </a:t>
            </a:r>
            <a:r>
              <a:rPr lang="en-US" b="1" dirty="0" err="1" smtClean="0">
                <a:solidFill>
                  <a:schemeClr val="accent5">
                    <a:lumMod val="10000"/>
                  </a:schemeClr>
                </a:solidFill>
              </a:rPr>
              <a:t>QoE</a:t>
            </a:r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</a:rPr>
              <a:t> Optimization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3380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42099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410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Centralized (Level3, Limelight) vs. Decentralized (Akamai)</a:t>
            </a:r>
          </a:p>
          <a:p>
            <a:pPr lvl="1"/>
            <a:r>
              <a:rPr lang="en-US" dirty="0" smtClean="0"/>
              <a:t>A few well-connected clusters vs. </a:t>
            </a:r>
            <a:r>
              <a:rPr lang="en-US" dirty="0"/>
              <a:t>M</a:t>
            </a:r>
            <a:r>
              <a:rPr lang="en-US" dirty="0" smtClean="0"/>
              <a:t>ore edge clusters</a:t>
            </a:r>
          </a:p>
          <a:p>
            <a:pPr lvl="1"/>
            <a:r>
              <a:rPr lang="en-US" dirty="0" smtClean="0"/>
              <a:t>Low maintenance cost vs. Better performance</a:t>
            </a:r>
          </a:p>
          <a:p>
            <a:endParaRPr lang="en-US" dirty="0"/>
          </a:p>
          <a:p>
            <a:r>
              <a:rPr lang="en-US" dirty="0" smtClean="0"/>
              <a:t>Difference between CDN and Cloud</a:t>
            </a:r>
          </a:p>
          <a:p>
            <a:pPr lvl="1"/>
            <a:r>
              <a:rPr lang="en-US" dirty="0" smtClean="0"/>
              <a:t>Content delivery (caching) vs. computation</a:t>
            </a:r>
          </a:p>
          <a:p>
            <a:pPr lvl="1"/>
            <a:r>
              <a:rPr lang="en-US" dirty="0" smtClean="0"/>
              <a:t>More locations vs. few locations with beefy machines</a:t>
            </a:r>
          </a:p>
          <a:p>
            <a:endParaRPr lang="en-US" dirty="0" smtClean="0"/>
          </a:p>
          <a:p>
            <a:r>
              <a:rPr lang="en-US" dirty="0" smtClean="0"/>
              <a:t>How to handle video streaming?</a:t>
            </a:r>
          </a:p>
          <a:p>
            <a:endParaRPr lang="en-US" dirty="0"/>
          </a:p>
          <a:p>
            <a:r>
              <a:rPr lang="en-US" dirty="0" smtClean="0"/>
              <a:t>Since caching saves traffic for ISPs, should CDN charge ISPs?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63479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20BF81-19BC-014C-92CD-E571DE9D1778}" type="slidenum">
              <a:rPr lang="en-US" altLang="en-US" sz="1200">
                <a:solidFill>
                  <a:schemeClr val="tx2"/>
                </a:solidFill>
                <a:latin typeface="Arial Narrow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en-US" sz="1200">
              <a:solidFill>
                <a:schemeClr val="tx2"/>
              </a:solidFill>
              <a:latin typeface="Arial Narrow" charset="0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Message Format</a:t>
            </a:r>
          </a:p>
        </p:txBody>
      </p:sp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2362200" y="1600200"/>
            <a:ext cx="6553200" cy="464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362200" y="16002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Identification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362200" y="21336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No. of Questions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362200" y="26670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No. of Authority RRs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362200" y="3200400"/>
            <a:ext cx="6553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Questions (variable number of answers)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362200" y="3962400"/>
            <a:ext cx="6553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Answers (variable number of resource records)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2362200" y="4724400"/>
            <a:ext cx="6553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Authority (variable number of resource records)</a:t>
            </a: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2362200" y="5486400"/>
            <a:ext cx="6553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/>
              <a:t>Additional Info (variable number of resource records)</a:t>
            </a: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5638800" y="16002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Flags</a:t>
            </a: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5638800" y="21336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No. of Answer RRs</a:t>
            </a: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5638800" y="2667000"/>
            <a:ext cx="3276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/>
              <a:t>No. of Additional RRs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381000" y="3190875"/>
            <a:ext cx="1981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folHlink"/>
                </a:solidFill>
              </a:rPr>
              <a:t>Name, type fields for a query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381000" y="4029075"/>
            <a:ext cx="1981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folHlink"/>
                </a:solidFill>
              </a:rPr>
              <a:t>RRs in response to query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381000" y="4800600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folHlink"/>
                </a:solidFill>
              </a:rPr>
              <a:t>Records for authoritative servers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381000" y="5713413"/>
            <a:ext cx="1981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folHlink"/>
                </a:solidFill>
              </a:rPr>
              <a:t>Additional “helpful info that may be used</a:t>
            </a:r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1828800" y="4419600"/>
            <a:ext cx="838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1828800" y="3581400"/>
            <a:ext cx="838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1828800" y="5105400"/>
            <a:ext cx="838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2209800" y="5867400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1905000" y="1600200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143000" y="2209800"/>
            <a:ext cx="11430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chemeClr val="folHlink"/>
                </a:solidFill>
              </a:rPr>
              <a:t>12 bytes</a:t>
            </a:r>
          </a:p>
        </p:txBody>
      </p:sp>
      <p:sp>
        <p:nvSpPr>
          <p:cNvPr id="2" name="Rectangular Callout 1"/>
          <p:cNvSpPr/>
          <p:nvPr/>
        </p:nvSpPr>
        <p:spPr bwMode="auto">
          <a:xfrm>
            <a:off x="4688305" y="3937000"/>
            <a:ext cx="4114800" cy="1295400"/>
          </a:xfrm>
          <a:prstGeom prst="wedgeRectCallout">
            <a:avLst>
              <a:gd name="adj1" fmla="val -35965"/>
              <a:gd name="adj2" fmla="val 9337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Client IP prefix is included here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No change on the format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Backward compatibility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650335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EDNS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073089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42" y="342267"/>
            <a:ext cx="8687434" cy="61956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Helvetica Neue UltraLight"/>
              </a:rPr>
              <a:t>Demystifying Video Delivery</a:t>
            </a:r>
            <a:endParaRPr lang="en-US" dirty="0">
              <a:solidFill>
                <a:srgbClr val="000000"/>
              </a:solidFill>
              <a:cs typeface="Helvetica Neue UltraLight"/>
            </a:endParaRPr>
          </a:p>
        </p:txBody>
      </p:sp>
      <p:sp>
        <p:nvSpPr>
          <p:cNvPr id="6" name="Rounded Rectangle 5"/>
          <p:cNvSpPr/>
          <p:nvPr/>
        </p:nvSpPr>
        <p:spPr>
          <a:xfrm rot="13592353">
            <a:off x="7299516" y="2420132"/>
            <a:ext cx="45953" cy="1265068"/>
          </a:xfrm>
          <a:prstGeom prst="roundRect">
            <a:avLst>
              <a:gd name="adj" fmla="val 29325"/>
            </a:avLst>
          </a:prstGeom>
          <a:solidFill>
            <a:srgbClr val="00B0F0"/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24" tIns="47062" rIns="94124" bIns="47062" anchor="ctr"/>
          <a:lstStyle/>
          <a:p>
            <a:pPr>
              <a:defRPr/>
            </a:pPr>
            <a:endParaRPr lang="en-US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4678" y="3112451"/>
            <a:ext cx="1806307" cy="146707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194" y="1523724"/>
            <a:ext cx="603122" cy="60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1130318" y="1641611"/>
            <a:ext cx="1016176" cy="587486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Source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1064" y="1868204"/>
            <a:ext cx="2240026" cy="2071252"/>
            <a:chOff x="791064" y="1868204"/>
            <a:chExt cx="2240026" cy="2071252"/>
          </a:xfrm>
        </p:grpSpPr>
        <p:sp>
          <p:nvSpPr>
            <p:cNvPr id="13" name="Rounded Rectangle 12"/>
            <p:cNvSpPr/>
            <p:nvPr/>
          </p:nvSpPr>
          <p:spPr>
            <a:xfrm rot="19064369">
              <a:off x="1143001" y="1868204"/>
              <a:ext cx="45973" cy="103472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1E1EB"/>
                </a:clrFrom>
                <a:clrTo>
                  <a:srgbClr val="E1E1EB">
                    <a:alpha val="0"/>
                  </a:srgbClr>
                </a:clrTo>
              </a:clrChange>
            </a:blip>
            <a:srcRect l="6058" t="11529" r="6849" b="14848"/>
            <a:stretch>
              <a:fillRect/>
            </a:stretch>
          </p:blipFill>
          <p:spPr bwMode="auto">
            <a:xfrm>
              <a:off x="1242896" y="2583052"/>
              <a:ext cx="1076098" cy="59674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761267" y="3105749"/>
              <a:ext cx="1269823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Encoders &amp; Video Servers</a:t>
              </a:r>
            </a:p>
          </p:txBody>
        </p:sp>
        <p:grpSp>
          <p:nvGrpSpPr>
            <p:cNvPr id="10257" name="Group 94"/>
            <p:cNvGrpSpPr>
              <a:grpSpLocks/>
            </p:cNvGrpSpPr>
            <p:nvPr/>
          </p:nvGrpSpPr>
          <p:grpSpPr bwMode="auto">
            <a:xfrm>
              <a:off x="791064" y="2912432"/>
              <a:ext cx="854475" cy="502308"/>
              <a:chOff x="3176833" y="2950589"/>
              <a:chExt cx="4817095" cy="3211398"/>
            </a:xfrm>
          </p:grpSpPr>
          <p:pic>
            <p:nvPicPr>
              <p:cNvPr id="10295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833" y="2950589"/>
                <a:ext cx="4817095" cy="3211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142040" y="5270496"/>
                <a:ext cx="536226" cy="2026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429938" y="5847936"/>
                <a:ext cx="536226" cy="4052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17716" y="3056628"/>
            <a:ext cx="1499107" cy="1797123"/>
            <a:chOff x="1517716" y="3056628"/>
            <a:chExt cx="1499107" cy="1797123"/>
          </a:xfrm>
        </p:grpSpPr>
        <p:sp>
          <p:nvSpPr>
            <p:cNvPr id="12" name="Rounded Rectangle 11"/>
            <p:cNvSpPr/>
            <p:nvPr/>
          </p:nvSpPr>
          <p:spPr>
            <a:xfrm rot="21156066" flipH="1">
              <a:off x="1761267" y="3056628"/>
              <a:ext cx="45973" cy="101412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2594" y="4020044"/>
              <a:ext cx="924229" cy="833707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CMS and Hosting</a:t>
              </a:r>
            </a:p>
          </p:txBody>
        </p:sp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7716" y="3944092"/>
              <a:ext cx="602475" cy="81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2262221" y="4205437"/>
            <a:ext cx="3032675" cy="2612020"/>
            <a:chOff x="2262221" y="4205437"/>
            <a:chExt cx="3032675" cy="2612020"/>
          </a:xfrm>
        </p:grpSpPr>
        <p:sp>
          <p:nvSpPr>
            <p:cNvPr id="11" name="Rounded Rectangle 10"/>
            <p:cNvSpPr/>
            <p:nvPr/>
          </p:nvSpPr>
          <p:spPr>
            <a:xfrm rot="3063608">
              <a:off x="1557892" y="5101500"/>
              <a:ext cx="1453046" cy="4438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91206" y="4205437"/>
              <a:ext cx="1602736" cy="1079928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Content Delivery Networks (CDN)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 rot="15410550">
              <a:off x="4628288" y="4434110"/>
              <a:ext cx="45953" cy="1287262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 rot="17582836" flipH="1">
              <a:off x="3774609" y="6331841"/>
              <a:ext cx="61799" cy="366203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0261" name="Group 84"/>
            <p:cNvGrpSpPr>
              <a:grpSpLocks/>
            </p:cNvGrpSpPr>
            <p:nvPr/>
          </p:nvGrpSpPr>
          <p:grpSpPr bwMode="auto">
            <a:xfrm rot="-4978940">
              <a:off x="2551940" y="4874600"/>
              <a:ext cx="1741438" cy="1372868"/>
              <a:chOff x="3491345" y="2923308"/>
              <a:chExt cx="1574801" cy="99752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837101" y="3388824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022151" y="2919049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25211" y="3415411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62049" y="3173177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487987" y="3597460"/>
                <a:ext cx="83110" cy="74873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56789" y="3842920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69634" y="3731823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982636" y="3449556"/>
                <a:ext cx="83110" cy="73720"/>
              </a:xfrm>
              <a:prstGeom prst="ellipse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6" name="Straight Connector 35"/>
              <p:cNvCxnSpPr>
                <a:stCxn id="29" idx="4"/>
                <a:endCxn id="28" idx="7"/>
              </p:cNvCxnSpPr>
              <p:nvPr/>
            </p:nvCxnSpPr>
            <p:spPr>
              <a:xfrm rot="5400000">
                <a:off x="3784612" y="3118589"/>
                <a:ext cx="403158" cy="15189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5"/>
                <a:endCxn id="30" idx="1"/>
              </p:cNvCxnSpPr>
              <p:nvPr/>
            </p:nvCxnSpPr>
            <p:spPr>
              <a:xfrm rot="16200000" flipH="1">
                <a:off x="3943055" y="3128575"/>
                <a:ext cx="441170" cy="14902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9" idx="6"/>
                <a:endCxn id="31" idx="2"/>
              </p:cNvCxnSpPr>
              <p:nvPr/>
            </p:nvCxnSpPr>
            <p:spPr>
              <a:xfrm>
                <a:off x="4105436" y="2960070"/>
                <a:ext cx="461407" cy="24995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8" idx="2"/>
                <a:endCxn id="32" idx="7"/>
              </p:cNvCxnSpPr>
              <p:nvPr/>
            </p:nvCxnSpPr>
            <p:spPr>
              <a:xfrm rot="10800000" flipV="1">
                <a:off x="3563480" y="3426343"/>
                <a:ext cx="279423" cy="18660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0" idx="3"/>
                <a:endCxn id="33" idx="0"/>
              </p:cNvCxnSpPr>
              <p:nvPr/>
            </p:nvCxnSpPr>
            <p:spPr>
              <a:xfrm rot="5400000">
                <a:off x="3988215" y="3592722"/>
                <a:ext cx="366298" cy="14186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1" idx="4"/>
                <a:endCxn id="34" idx="0"/>
              </p:cNvCxnSpPr>
              <p:nvPr/>
            </p:nvCxnSpPr>
            <p:spPr>
              <a:xfrm rot="16200000" flipH="1">
                <a:off x="4374084" y="3485725"/>
                <a:ext cx="484942" cy="4298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5" idx="2"/>
                <a:endCxn id="31" idx="5"/>
              </p:cNvCxnSpPr>
              <p:nvPr/>
            </p:nvCxnSpPr>
            <p:spPr>
              <a:xfrm rot="10800000">
                <a:off x="4638900" y="3231027"/>
                <a:ext cx="345338" cy="25111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1" idx="3"/>
                <a:endCxn id="30" idx="6"/>
              </p:cNvCxnSpPr>
              <p:nvPr/>
            </p:nvCxnSpPr>
            <p:spPr>
              <a:xfrm rot="5400000">
                <a:off x="4338711" y="3207771"/>
                <a:ext cx="218857" cy="26509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2"/>
                <a:endCxn id="28" idx="6"/>
              </p:cNvCxnSpPr>
              <p:nvPr/>
            </p:nvCxnSpPr>
            <p:spPr>
              <a:xfrm rot="10800000">
                <a:off x="3930770" y="3424100"/>
                <a:ext cx="305217" cy="2764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28" idx="5"/>
                <a:endCxn id="33" idx="1"/>
              </p:cNvCxnSpPr>
              <p:nvPr/>
            </p:nvCxnSpPr>
            <p:spPr>
              <a:xfrm rot="16200000" flipH="1">
                <a:off x="3790339" y="3575711"/>
                <a:ext cx="404310" cy="15905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30" idx="5"/>
                <a:endCxn id="34" idx="1"/>
              </p:cNvCxnSpPr>
              <p:nvPr/>
            </p:nvCxnSpPr>
            <p:spPr>
              <a:xfrm rot="16200000" flipH="1">
                <a:off x="4309936" y="3465547"/>
                <a:ext cx="261476" cy="283722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0" idx="6"/>
                <a:endCxn id="35" idx="2"/>
              </p:cNvCxnSpPr>
              <p:nvPr/>
            </p:nvCxnSpPr>
            <p:spPr>
              <a:xfrm>
                <a:off x="4313908" y="3454079"/>
                <a:ext cx="669182" cy="3225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0" idx="3"/>
                <a:endCxn id="32" idx="7"/>
              </p:cNvCxnSpPr>
              <p:nvPr/>
            </p:nvCxnSpPr>
            <p:spPr>
              <a:xfrm rot="5400000">
                <a:off x="3830543" y="3204404"/>
                <a:ext cx="132467" cy="679213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 rot="17582836" flipH="1">
              <a:off x="4211358" y="5732082"/>
              <a:ext cx="61799" cy="367789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0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90371" y="6454038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0578" y="5908785"/>
              <a:ext cx="536034" cy="363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9" cstate="print"/>
          <a:srcRect l="15604" t="17857" r="17227" b="18829"/>
          <a:stretch>
            <a:fillRect/>
          </a:stretch>
        </p:blipFill>
        <p:spPr bwMode="auto">
          <a:xfrm>
            <a:off x="7621756" y="2038168"/>
            <a:ext cx="1319044" cy="9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" name="Group 2"/>
          <p:cNvGrpSpPr/>
          <p:nvPr/>
        </p:nvGrpSpPr>
        <p:grpSpPr>
          <a:xfrm>
            <a:off x="4768577" y="3758590"/>
            <a:ext cx="2305025" cy="1701135"/>
            <a:chOff x="4768577" y="3758590"/>
            <a:chExt cx="2305025" cy="1701135"/>
          </a:xfrm>
        </p:grpSpPr>
        <p:sp>
          <p:nvSpPr>
            <p:cNvPr id="9" name="Rounded Rectangle 8"/>
            <p:cNvSpPr/>
            <p:nvPr/>
          </p:nvSpPr>
          <p:spPr>
            <a:xfrm rot="13592353">
              <a:off x="6418091" y="3440592"/>
              <a:ext cx="45953" cy="1265068"/>
            </a:xfrm>
            <a:prstGeom prst="roundRect">
              <a:avLst>
                <a:gd name="adj" fmla="val 29325"/>
              </a:avLst>
            </a:prstGeom>
            <a:solidFill>
              <a:srgbClr val="00B0F0"/>
            </a:solidFill>
            <a:ln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24" tIns="47062" rIns="94124" bIns="47062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lum bright="-46000"/>
            </a:blip>
            <a:srcRect r="39361" b="5711"/>
            <a:stretch>
              <a:fillRect/>
            </a:stretch>
          </p:blipFill>
          <p:spPr bwMode="auto">
            <a:xfrm flipH="1">
              <a:off x="4970208" y="4116336"/>
              <a:ext cx="1151952" cy="134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" name="TextBox 52"/>
            <p:cNvSpPr txBox="1"/>
            <p:nvPr/>
          </p:nvSpPr>
          <p:spPr>
            <a:xfrm>
              <a:off x="4768577" y="3758590"/>
              <a:ext cx="1602737" cy="587486"/>
            </a:xfrm>
            <a:prstGeom prst="rect">
              <a:avLst/>
            </a:prstGeom>
            <a:noFill/>
          </p:spPr>
          <p:txBody>
            <a:bodyPr lIns="94124" tIns="47062" rIns="94124" bIns="47062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17375E"/>
                  </a:solidFill>
                  <a:latin typeface="+mj-lt"/>
                </a:rPr>
                <a:t>ISP &amp; Home Net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541264" y="1657456"/>
            <a:ext cx="1602736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Screen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23811" y="2818943"/>
            <a:ext cx="1601151" cy="341264"/>
          </a:xfrm>
          <a:prstGeom prst="rect">
            <a:avLst/>
          </a:prstGeom>
          <a:noFill/>
        </p:spPr>
        <p:txBody>
          <a:bodyPr lIns="94124" tIns="47062" rIns="94124" bIns="47062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7375E"/>
                </a:solidFill>
                <a:latin typeface="+mj-lt"/>
              </a:rPr>
              <a:t>Video Player </a:t>
            </a: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62800" y="6324600"/>
            <a:ext cx="1905000" cy="457200"/>
          </a:xfrm>
        </p:spPr>
        <p:txBody>
          <a:bodyPr/>
          <a:lstStyle/>
          <a:p>
            <a:fld id="{69CA10F1-F00B-7C4B-9223-27E1E329649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5155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popular contents, websites</a:t>
            </a:r>
          </a:p>
          <a:p>
            <a:endParaRPr lang="en-US" dirty="0"/>
          </a:p>
          <a:p>
            <a:r>
              <a:rPr lang="en-US" dirty="0" smtClean="0"/>
              <a:t>Client-to-Client </a:t>
            </a:r>
            <a:r>
              <a:rPr lang="en-US" dirty="0">
                <a:sym typeface="Wingdings"/>
              </a:rPr>
              <a:t> Server-to-Client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Content providers: Vested interest in performance, reliability, scalability</a:t>
            </a:r>
          </a:p>
          <a:p>
            <a:endParaRPr lang="en-US" dirty="0"/>
          </a:p>
          <a:p>
            <a:r>
              <a:rPr lang="en-US" dirty="0" smtClean="0"/>
              <a:t>ISPs: Dramatic increase of peering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7923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Characteristics of Web Traffic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11063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706" y="4536399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Rank of content/ISP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547012" y="2627292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# of appearance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44416" y="1630619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K-</a:t>
            </a:r>
            <a:r>
              <a:rPr lang="en-US" sz="2800" b="1" dirty="0" err="1" smtClean="0"/>
              <a:t>th</a:t>
            </a:r>
            <a:r>
              <a:rPr lang="en-US" sz="2800" b="1" dirty="0" smtClean="0"/>
              <a:t> item popularity = 1/k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76010" y="528382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Two implications: </a:t>
            </a:r>
          </a:p>
          <a:p>
            <a:r>
              <a:rPr lang="en-US" b="1" dirty="0" err="1" smtClean="0">
                <a:solidFill>
                  <a:schemeClr val="bg1">
                    <a:lumMod val="10000"/>
                  </a:schemeClr>
                </a:solidFill>
              </a:rPr>
              <a:t>Skewness</a:t>
            </a:r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: Popular content need to be optimized.</a:t>
            </a:r>
          </a:p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Long tail: Improving a few top ISPs is not enough.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11416" y="2734687"/>
            <a:ext cx="400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Zipf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or power law on both content popularity &amp; access ISP population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99473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Single Server?</a:t>
            </a:r>
            <a:endParaRPr lang="en-US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82718545"/>
              </p:ext>
            </p:extLst>
          </p:nvPr>
        </p:nvGraphicFramePr>
        <p:xfrm>
          <a:off x="914400" y="2209800"/>
          <a:ext cx="833438" cy="638175"/>
        </p:xfrm>
        <a:graphic>
          <a:graphicData uri="http://schemas.openxmlformats.org/presentationml/2006/ole">
            <p:oleObj spid="_x0000_s366792" name="Clip" r:id="rId4" imgW="1307079" imgH="1083682" progId="">
              <p:embed/>
            </p:oleObj>
          </a:graphicData>
        </a:graphic>
      </p:graphicFrame>
      <p:cxnSp>
        <p:nvCxnSpPr>
          <p:cNvPr id="15" name="Straight Arrow Connector 14"/>
          <p:cNvCxnSpPr>
            <a:stCxn id="16" idx="3"/>
          </p:cNvCxnSpPr>
          <p:nvPr/>
        </p:nvCxnSpPr>
        <p:spPr bwMode="auto">
          <a:xfrm>
            <a:off x="1747838" y="2528887"/>
            <a:ext cx="5114924" cy="40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16" name="Cloud 15"/>
          <p:cNvSpPr/>
          <p:nvPr/>
        </p:nvSpPr>
        <p:spPr bwMode="auto">
          <a:xfrm>
            <a:off x="2667000" y="1676400"/>
            <a:ext cx="3276600" cy="16764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Times New Roman" charset="0"/>
              </a:rPr>
              <a:t>Internet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Times New Roman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04851096"/>
              </p:ext>
            </p:extLst>
          </p:nvPr>
        </p:nvGraphicFramePr>
        <p:xfrm>
          <a:off x="6862762" y="2213811"/>
          <a:ext cx="833438" cy="638175"/>
        </p:xfrm>
        <a:graphic>
          <a:graphicData uri="http://schemas.openxmlformats.org/presentationml/2006/ole">
            <p:oleObj spid="_x0000_s366793" name="Clip" r:id="rId5" imgW="1307079" imgH="1083682" progId="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7707" y="3822077"/>
            <a:ext cx="55340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10000"/>
                  </a:schemeClr>
                </a:solidFill>
              </a:rPr>
              <a:t>Poor performance/reliability/scalability: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Single point of failure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Easy to be overloaded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Long latency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Suboptimal WAN (BGP) performance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Huge peering traffic!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5051" y="17338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85595" y="1713841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CF8EF-13D2-2A41-B543-BE2952236DB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54915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-744 template">
  <a:themeElements>
    <a:clrScheme name="15-744 template 1">
      <a:dk1>
        <a:srgbClr val="8383AD"/>
      </a:dk1>
      <a:lt1>
        <a:srgbClr val="FEFED6"/>
      </a:lt1>
      <a:dk2>
        <a:srgbClr val="404176"/>
      </a:dk2>
      <a:lt2>
        <a:srgbClr val="969696"/>
      </a:lt2>
      <a:accent1>
        <a:srgbClr val="BABE90"/>
      </a:accent1>
      <a:accent2>
        <a:srgbClr val="666699"/>
      </a:accent2>
      <a:accent3>
        <a:srgbClr val="FEFEE8"/>
      </a:accent3>
      <a:accent4>
        <a:srgbClr val="6F6F93"/>
      </a:accent4>
      <a:accent5>
        <a:srgbClr val="D9DBC6"/>
      </a:accent5>
      <a:accent6>
        <a:srgbClr val="5C5C8A"/>
      </a:accent6>
      <a:hlink>
        <a:srgbClr val="C09E4A"/>
      </a:hlink>
      <a:folHlink>
        <a:srgbClr val="006666"/>
      </a:folHlink>
    </a:clrScheme>
    <a:fontScheme name="15-744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15-744 template 1">
        <a:dk1>
          <a:srgbClr val="8383AD"/>
        </a:dk1>
        <a:lt1>
          <a:srgbClr val="FEFED6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EFEE8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2">
        <a:dk1>
          <a:srgbClr val="8383AD"/>
        </a:dk1>
        <a:lt1>
          <a:srgbClr val="FFFFFF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FFFFF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3">
        <a:dk1>
          <a:srgbClr val="4D4D4D"/>
        </a:dk1>
        <a:lt1>
          <a:srgbClr val="FFFFFF"/>
        </a:lt1>
        <a:dk2>
          <a:srgbClr val="000000"/>
        </a:dk2>
        <a:lt2>
          <a:srgbClr val="969696"/>
        </a:lt2>
        <a:accent1>
          <a:srgbClr val="DDDDD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EBEBEB"/>
        </a:accent5>
        <a:accent6>
          <a:srgbClr val="555555"/>
        </a:accent6>
        <a:hlink>
          <a:srgbClr val="C0C0C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4">
        <a:dk1>
          <a:srgbClr val="424262"/>
        </a:dk1>
        <a:lt1>
          <a:srgbClr val="FFFFFF"/>
        </a:lt1>
        <a:dk2>
          <a:srgbClr val="22659C"/>
        </a:dk2>
        <a:lt2>
          <a:srgbClr val="A4AEC2"/>
        </a:lt2>
        <a:accent1>
          <a:srgbClr val="B1C7E7"/>
        </a:accent1>
        <a:accent2>
          <a:srgbClr val="494983"/>
        </a:accent2>
        <a:accent3>
          <a:srgbClr val="FFFFFF"/>
        </a:accent3>
        <a:accent4>
          <a:srgbClr val="373753"/>
        </a:accent4>
        <a:accent5>
          <a:srgbClr val="D5E0F1"/>
        </a:accent5>
        <a:accent6>
          <a:srgbClr val="414176"/>
        </a:accent6>
        <a:hlink>
          <a:srgbClr val="6EADC4"/>
        </a:hlink>
        <a:folHlink>
          <a:srgbClr val="3E688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5">
        <a:dk1>
          <a:srgbClr val="000000"/>
        </a:dk1>
        <a:lt1>
          <a:srgbClr val="FFFFFF"/>
        </a:lt1>
        <a:dk2>
          <a:srgbClr val="404176"/>
        </a:dk2>
        <a:lt2>
          <a:srgbClr val="969696"/>
        </a:lt2>
        <a:accent1>
          <a:srgbClr val="B4CD81"/>
        </a:accent1>
        <a:accent2>
          <a:srgbClr val="717EB5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6672A4"/>
        </a:accent6>
        <a:hlink>
          <a:srgbClr val="D793C2"/>
        </a:hlink>
        <a:folHlink>
          <a:srgbClr val="8267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B4CD81"/>
        </a:accent1>
        <a:accent2>
          <a:srgbClr val="DEA45E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C99454"/>
        </a:accent6>
        <a:hlink>
          <a:srgbClr val="D793C2"/>
        </a:hlink>
        <a:folHlink>
          <a:srgbClr val="A08B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5-744 template 7">
        <a:dk1>
          <a:srgbClr val="111111"/>
        </a:dk1>
        <a:lt1>
          <a:srgbClr val="FAF5D2"/>
        </a:lt1>
        <a:dk2>
          <a:srgbClr val="4D4D4D"/>
        </a:dk2>
        <a:lt2>
          <a:srgbClr val="D0C59E"/>
        </a:lt2>
        <a:accent1>
          <a:srgbClr val="BABE90"/>
        </a:accent1>
        <a:accent2>
          <a:srgbClr val="666699"/>
        </a:accent2>
        <a:accent3>
          <a:srgbClr val="B2B2B2"/>
        </a:accent3>
        <a:accent4>
          <a:srgbClr val="D6D1B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C:\My Documents\cmu\744sp01\lectures\15-744 template.ppt</Template>
  <TotalTime>9650</TotalTime>
  <Words>2567</Words>
  <Application>Microsoft Office PowerPoint</Application>
  <PresentationFormat>On-screen Show (4:3)</PresentationFormat>
  <Paragraphs>715</Paragraphs>
  <Slides>67</Slides>
  <Notes>52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15-744 template</vt:lpstr>
      <vt:lpstr>Clip</vt:lpstr>
      <vt:lpstr>Computer Networking</vt:lpstr>
      <vt:lpstr>This lecture</vt:lpstr>
      <vt:lpstr>Readings</vt:lpstr>
      <vt:lpstr>CDN</vt:lpstr>
      <vt:lpstr>Overview</vt:lpstr>
      <vt:lpstr>HTTP (Quick review)</vt:lpstr>
      <vt:lpstr>Background: Web</vt:lpstr>
      <vt:lpstr>Key Characteristics of Web Traffic</vt:lpstr>
      <vt:lpstr>Why Not Single Server?</vt:lpstr>
      <vt:lpstr>Why Not ISP Proxy Caching?</vt:lpstr>
      <vt:lpstr>CDN Architecture</vt:lpstr>
      <vt:lpstr>CDN Challenges &amp; Design Space</vt:lpstr>
      <vt:lpstr>Case Study: Akamai</vt:lpstr>
      <vt:lpstr>Design Choices of Akamai (1)</vt:lpstr>
      <vt:lpstr>Design Choices of Akamai (2)</vt:lpstr>
      <vt:lpstr>Mapping System</vt:lpstr>
      <vt:lpstr>Mapping System</vt:lpstr>
      <vt:lpstr>Design Choices of Akamai (2)</vt:lpstr>
      <vt:lpstr>DNS-based Redirection</vt:lpstr>
      <vt:lpstr>DNS-based Redirection</vt:lpstr>
      <vt:lpstr>DNS-based Redirection</vt:lpstr>
      <vt:lpstr>DNS-based Redirection</vt:lpstr>
      <vt:lpstr>DNS-based Redirection</vt:lpstr>
      <vt:lpstr>DNS-based Redirection</vt:lpstr>
      <vt:lpstr>DNS-based Redirection</vt:lpstr>
      <vt:lpstr>Subsequent Requests</vt:lpstr>
      <vt:lpstr>Tradeoff: Anycast vs. DNS-based</vt:lpstr>
      <vt:lpstr>EDNS</vt:lpstr>
      <vt:lpstr>Problem of DNS-based Redirection?</vt:lpstr>
      <vt:lpstr>Problem of DNS-based Redirection</vt:lpstr>
      <vt:lpstr>Problem of DNS-based Redirection</vt:lpstr>
      <vt:lpstr>Benefit of EDNS</vt:lpstr>
      <vt:lpstr>Video Streaming</vt:lpstr>
      <vt:lpstr>Overview</vt:lpstr>
      <vt:lpstr>The Internet Today…</vt:lpstr>
      <vt:lpstr>Demystifying Video Delivery</vt:lpstr>
      <vt:lpstr>Terminology </vt:lpstr>
      <vt:lpstr>Requirements</vt:lpstr>
      <vt:lpstr>Client-Server Protocol</vt:lpstr>
      <vt:lpstr>1st Gen: HTTP Download</vt:lpstr>
      <vt:lpstr>First Gen: HTTP  Progressive Download (2)</vt:lpstr>
      <vt:lpstr>Streaming Model: Buffers and Timing</vt:lpstr>
      <vt:lpstr>Drawbacks of HTTP Progressive Download</vt:lpstr>
      <vt:lpstr>2nd Generation: Real-Time Streaming</vt:lpstr>
      <vt:lpstr>Example: Real Time Streaming Protocol (RTSP)</vt:lpstr>
      <vt:lpstr>Drawbacks of Real-Time Streaming</vt:lpstr>
      <vt:lpstr>3rd Generation: HTTP Streaming</vt:lpstr>
      <vt:lpstr>HTTP Chunking Protocol </vt:lpstr>
      <vt:lpstr>HTTP Chunking Protocol </vt:lpstr>
      <vt:lpstr>Adaptive Bitrate with HTTP Streaming </vt:lpstr>
      <vt:lpstr>HTTP Chunking Protocol </vt:lpstr>
      <vt:lpstr>Advantages of HTTP Streaming </vt:lpstr>
      <vt:lpstr>Demystifying Video Delivery</vt:lpstr>
      <vt:lpstr>Demystifying Video Delivery</vt:lpstr>
      <vt:lpstr>Demystifying Video Delivery</vt:lpstr>
      <vt:lpstr>Overview</vt:lpstr>
      <vt:lpstr>What’s wrong with this picture?</vt:lpstr>
      <vt:lpstr>Closing the Loop with Quality Analytics</vt:lpstr>
      <vt:lpstr>Closing the Loop with Quality Analytics</vt:lpstr>
      <vt:lpstr>Why Quality Analytics is Challenging? (1) Spatial Diversity of Performance</vt:lpstr>
      <vt:lpstr>Why Quality Analytics is Challenging? (2) Temporal Diversity of Performance</vt:lpstr>
      <vt:lpstr>Conviva Architecture</vt:lpstr>
      <vt:lpstr>Next Lecture</vt:lpstr>
      <vt:lpstr>Discussion</vt:lpstr>
      <vt:lpstr>DNS Message Format</vt:lpstr>
      <vt:lpstr>Example of EDNS</vt:lpstr>
      <vt:lpstr>Demystifying Video Delivery</vt:lpstr>
    </vt:vector>
  </TitlesOfParts>
  <Company>CMU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15-744: Computer Networking</dc:title>
  <dc:creator>Srinivasan Seshan</dc:creator>
  <cp:lastModifiedBy>Windows User</cp:lastModifiedBy>
  <cp:revision>1226</cp:revision>
  <cp:lastPrinted>2008-04-14T03:39:33Z</cp:lastPrinted>
  <dcterms:created xsi:type="dcterms:W3CDTF">2010-11-04T15:19:55Z</dcterms:created>
  <dcterms:modified xsi:type="dcterms:W3CDTF">2019-04-25T16:48:49Z</dcterms:modified>
</cp:coreProperties>
</file>